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86" r:id="rId2"/>
    <p:sldId id="350" r:id="rId3"/>
    <p:sldId id="351" r:id="rId4"/>
    <p:sldId id="352" r:id="rId5"/>
    <p:sldId id="353" r:id="rId6"/>
    <p:sldId id="354" r:id="rId7"/>
    <p:sldId id="355" r:id="rId8"/>
    <p:sldId id="356" r:id="rId9"/>
    <p:sldId id="357" r:id="rId10"/>
    <p:sldId id="358" r:id="rId11"/>
    <p:sldId id="359" r:id="rId12"/>
    <p:sldId id="360" r:id="rId13"/>
    <p:sldId id="361" r:id="rId14"/>
    <p:sldId id="362" r:id="rId15"/>
    <p:sldId id="363" r:id="rId16"/>
    <p:sldId id="364" r:id="rId17"/>
    <p:sldId id="365" r:id="rId18"/>
    <p:sldId id="366" r:id="rId19"/>
    <p:sldId id="367" r:id="rId20"/>
    <p:sldId id="368" r:id="rId21"/>
    <p:sldId id="369" r:id="rId22"/>
    <p:sldId id="370" r:id="rId23"/>
    <p:sldId id="371" r:id="rId24"/>
    <p:sldId id="372" r:id="rId25"/>
    <p:sldId id="373" r:id="rId26"/>
    <p:sldId id="374" r:id="rId27"/>
    <p:sldId id="375" r:id="rId28"/>
    <p:sldId id="376" r:id="rId29"/>
    <p:sldId id="377" r:id="rId30"/>
    <p:sldId id="378" r:id="rId31"/>
    <p:sldId id="379" r:id="rId32"/>
    <p:sldId id="380" r:id="rId33"/>
    <p:sldId id="285" r:id="rId34"/>
    <p:sldId id="405" r:id="rId35"/>
  </p:sldIdLst>
  <p:sldSz cx="1219517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12" autoAdjust="0"/>
    <p:restoredTop sz="94660"/>
  </p:normalViewPr>
  <p:slideViewPr>
    <p:cSldViewPr>
      <p:cViewPr varScale="1">
        <p:scale>
          <a:sx n="105" d="100"/>
          <a:sy n="105" d="100"/>
        </p:scale>
        <p:origin x="-876" y="-84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AC2F2-7D5E-4B19-8F8A-AF610728EDB0}" type="datetimeFigureOut">
              <a:rPr lang="zh-CN" altLang="en-US" smtClean="0"/>
              <a:t>2023-2-16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DBE115-2331-432A-84F8-CF80B7608A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140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1EF30-7B0C-4F2D-A5CA-1454F4965A54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296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4525963"/>
          </a:xfrm>
        </p:spPr>
        <p:txBody>
          <a:bodyPr>
            <a:normAutofit/>
          </a:bodyPr>
          <a:lstStyle>
            <a:lvl1pPr marL="0" indent="719138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2023-2-16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822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6" y="4406903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6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2023-2-16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322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8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2023-2-16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635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3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3" y="1600203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2023-2-16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55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1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1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2023-2-16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5895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2023-2-16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0369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2023-2-16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48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61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2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61" y="1435102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2023-2-16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769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1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1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1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2023-2-16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166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2023-2-16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288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4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2023-2-16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528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25009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3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60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C67D8-3E43-4364-A6C9-6E7FE31DF974}" type="datetimeFigureOut">
              <a:rPr lang="zh-CN" altLang="en-US" smtClean="0"/>
              <a:t>2023-2-16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3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42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49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23YLCXXZZX3-20.TI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../../&#35838;&#26102;&#36319;&#36394;&#26816;&#27979;word&#25991;&#20214;/&#36873;&#25321;&#24615;&#24517;&#20462;&#19977;&#35838;&#26102;&#26816;&#27979;&#65288;&#20845;&#65289;&#29702;&#35299;&#36136;&#37327;&#20114;&#21464;.doc" TargetMode="External"/><Relationship Id="rId5" Type="http://schemas.openxmlformats.org/officeDocument/2006/relationships/hyperlink" Target="../../&#35838;&#26102;&#36319;&#36394;&#26816;&#27979;word&#25991;&#20214;/UNIT%201%20&#21333;&#20803;&#35821;&#22522;&#22238;&#25187;&#19982;&#20223;&#30495;&#26816;&#27979;.DOC" TargetMode="External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764704"/>
            <a:ext cx="10801200" cy="5112568"/>
          </a:xfrm>
        </p:spPr>
        <p:txBody>
          <a:bodyPr>
            <a:normAutofit/>
          </a:bodyPr>
          <a:lstStyle/>
          <a:p>
            <a:pPr indent="662940" algn="ctr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3200" b="1" kern="100" dirty="0">
                <a:solidFill>
                  <a:srgbClr val="7030A0"/>
                </a:solidFill>
                <a:latin typeface="宋体"/>
                <a:ea typeface="方正细黑一简体"/>
                <a:cs typeface="Times New Roman"/>
              </a:rPr>
              <a:t>第九课　理解质量互变</a:t>
            </a:r>
            <a:endParaRPr lang="zh-CN" altLang="zh-CN" sz="3200" kern="100" dirty="0">
              <a:solidFill>
                <a:srgbClr val="7030A0"/>
              </a:solidFill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 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整体把握—————本课主要内容与目标导向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一、明确学习目标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1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．结合具体事例，分析事物发展过程中的量变与质变的关系，领悟质量互变规律。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2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．通过案例分析，坚持用适度原则分析事物的变化，把握事物的发展。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58019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908720"/>
            <a:ext cx="10801200" cy="936104"/>
          </a:xfrm>
        </p:spPr>
        <p:txBody>
          <a:bodyPr>
            <a:normAutofit/>
          </a:bodyPr>
          <a:lstStyle/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二、建构知识体系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  <p:pic>
        <p:nvPicPr>
          <p:cNvPr id="1026" name="Picture 2" descr="23YLCXXZZX3-20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051" y="2492896"/>
            <a:ext cx="10112065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-171400"/>
            <a:ext cx="10801200" cy="2952328"/>
          </a:xfrm>
        </p:spPr>
        <p:txBody>
          <a:bodyPr>
            <a:normAutofit/>
          </a:bodyPr>
          <a:lstStyle/>
          <a:p>
            <a:pPr indent="662940" algn="ctr"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7030A0"/>
                </a:solidFill>
                <a:latin typeface="宋体"/>
                <a:ea typeface="方正细黑一简体"/>
                <a:cs typeface="Times New Roman"/>
              </a:rPr>
              <a:t>一点一过</a:t>
            </a:r>
            <a:r>
              <a:rPr lang="en-US" altLang="zh-CN" sz="2600" b="1" kern="100" dirty="0">
                <a:solidFill>
                  <a:srgbClr val="7030A0"/>
                </a:solidFill>
                <a:latin typeface="宋体"/>
                <a:ea typeface="方正细黑一简体"/>
                <a:cs typeface="Times New Roman"/>
              </a:rPr>
              <a:t>(</a:t>
            </a:r>
            <a:r>
              <a:rPr lang="zh-CN" altLang="zh-CN" sz="2600" b="1" kern="100" dirty="0">
                <a:solidFill>
                  <a:srgbClr val="7030A0"/>
                </a:solidFill>
                <a:latin typeface="宋体"/>
                <a:ea typeface="方正细黑一简体"/>
                <a:cs typeface="Times New Roman"/>
              </a:rPr>
              <a:t>一</a:t>
            </a:r>
            <a:r>
              <a:rPr lang="en-US" altLang="zh-CN" sz="2600" b="1" kern="100" dirty="0">
                <a:solidFill>
                  <a:srgbClr val="7030A0"/>
                </a:solidFill>
                <a:latin typeface="宋体"/>
                <a:ea typeface="方正细黑一简体"/>
                <a:cs typeface="Times New Roman"/>
              </a:rPr>
              <a:t>)</a:t>
            </a:r>
            <a:r>
              <a:rPr lang="zh-CN" altLang="zh-CN" sz="2600" b="1" kern="100" dirty="0">
                <a:solidFill>
                  <a:srgbClr val="7030A0"/>
                </a:solidFill>
                <a:latin typeface="宋体"/>
                <a:ea typeface="方正细黑一简体"/>
                <a:cs typeface="Times New Roman"/>
              </a:rPr>
              <a:t>　认识质量互变规律</a:t>
            </a:r>
            <a:endParaRPr lang="zh-CN" altLang="zh-CN" sz="1050" kern="100" dirty="0">
              <a:solidFill>
                <a:srgbClr val="7030A0"/>
              </a:solidFill>
              <a:latin typeface="宋体"/>
              <a:cs typeface="Courier New"/>
            </a:endParaRPr>
          </a:p>
          <a:p>
            <a:pPr indent="662940" algn="ctr"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solidFill>
                  <a:srgbClr val="00B050"/>
                </a:solidFill>
                <a:latin typeface="方正细黑一简体"/>
                <a:cs typeface="Times New Roman"/>
              </a:rPr>
              <a:t>[</a:t>
            </a:r>
            <a:r>
              <a:rPr lang="zh-CN" altLang="zh-CN" sz="2600" b="1" kern="100" dirty="0">
                <a:solidFill>
                  <a:srgbClr val="00B050"/>
                </a:solidFill>
                <a:latin typeface="宋体"/>
                <a:ea typeface="方正细黑一简体"/>
                <a:cs typeface="Times New Roman"/>
              </a:rPr>
              <a:t>主干知识·系统归纳</a:t>
            </a:r>
            <a:r>
              <a:rPr lang="en-US" altLang="zh-CN" sz="2600" b="1" kern="100" dirty="0">
                <a:solidFill>
                  <a:srgbClr val="00B050"/>
                </a:solidFill>
                <a:latin typeface="宋体"/>
                <a:ea typeface="方正细黑一简体"/>
                <a:cs typeface="Times New Roman"/>
              </a:rPr>
              <a:t>]</a:t>
            </a:r>
            <a:endParaRPr lang="zh-CN" altLang="zh-CN" sz="1050" kern="100" dirty="0">
              <a:solidFill>
                <a:srgbClr val="00B050"/>
              </a:solidFill>
              <a:latin typeface="宋体"/>
              <a:cs typeface="Courier New"/>
            </a:endParaRPr>
          </a:p>
          <a:p>
            <a:pPr indent="0" algn="just"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质量互变规律的含义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/>
            <a:r>
              <a:rPr lang="en-US" altLang="zh-CN" sz="2600" b="1" kern="100" dirty="0">
                <a:latin typeface="方正细黑一简体"/>
                <a:cs typeface="Times New Roman"/>
              </a:rPr>
              <a:t>1</a:t>
            </a:r>
            <a:r>
              <a:rPr lang="zh-CN" altLang="zh-CN" sz="2600" b="1" kern="100" dirty="0">
                <a:ea typeface="方正细黑一简体"/>
                <a:cs typeface="Times New Roman"/>
              </a:rPr>
              <a:t>．质与量</a:t>
            </a:r>
            <a:endParaRPr lang="zh-CN" altLang="en-US" sz="26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6194916"/>
              </p:ext>
            </p:extLst>
          </p:nvPr>
        </p:nvGraphicFramePr>
        <p:xfrm>
          <a:off x="264939" y="2492896"/>
          <a:ext cx="11737303" cy="4276481"/>
        </p:xfrm>
        <a:graphic>
          <a:graphicData uri="http://schemas.openxmlformats.org/drawingml/2006/table">
            <a:tbl>
              <a:tblPr/>
              <a:tblGrid>
                <a:gridCol w="726982"/>
                <a:gridCol w="5335851"/>
                <a:gridCol w="5674470"/>
              </a:tblGrid>
              <a:tr h="52579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en-US" sz="2400" b="1" kern="100" dirty="0">
                          <a:effectLst/>
                          <a:latin typeface="方正细黑一简体"/>
                          <a:cs typeface="Times New Roman"/>
                        </a:rPr>
                        <a:t> </a:t>
                      </a:r>
                      <a:endParaRPr lang="zh-CN" sz="24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8399" marR="38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质</a:t>
                      </a:r>
                      <a:endParaRPr lang="zh-CN" sz="24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8399" marR="38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量</a:t>
                      </a:r>
                      <a:endParaRPr lang="zh-CN" sz="24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8399" marR="38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5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内</a:t>
                      </a:r>
                      <a:endParaRPr lang="zh-CN" sz="2400" kern="100" dirty="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涵</a:t>
                      </a:r>
                      <a:endParaRPr lang="zh-CN" sz="24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8399" marR="38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质是一事物成为自身并区别于他事物的内部固有</a:t>
                      </a:r>
                      <a:r>
                        <a:rPr 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的</a:t>
                      </a:r>
                      <a:r>
                        <a:rPr lang="en-US" alt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______</a:t>
                      </a:r>
                      <a:endParaRPr lang="zh-CN" sz="24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8399" marR="38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量是事物存在和发展的规模、程度、速度等可以</a:t>
                      </a:r>
                      <a:r>
                        <a:rPr 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用</a:t>
                      </a:r>
                      <a:r>
                        <a:rPr lang="en-US" alt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</a:t>
                      </a:r>
                      <a:r>
                        <a:rPr 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表</a:t>
                      </a: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示的规定性，以及事物构成因素</a:t>
                      </a:r>
                      <a:r>
                        <a:rPr 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在</a:t>
                      </a:r>
                      <a:r>
                        <a:rPr lang="en-US" alt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</a:t>
                      </a:r>
                      <a:r>
                        <a:rPr 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上</a:t>
                      </a: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的排列组合方式</a:t>
                      </a:r>
                      <a:endParaRPr lang="zh-CN" sz="24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8399" marR="38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317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意</a:t>
                      </a:r>
                      <a:endParaRPr lang="zh-CN" sz="2400" kern="10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义</a:t>
                      </a:r>
                      <a:endParaRPr lang="zh-CN" sz="24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8399" marR="38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此物之所以为此物，并区别于他物，就是由于它具有自身</a:t>
                      </a:r>
                      <a:r>
                        <a:rPr 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的</a:t>
                      </a:r>
                      <a:r>
                        <a:rPr lang="en-US" alt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</a:t>
                      </a:r>
                      <a:r>
                        <a:rPr 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的</a:t>
                      </a: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规定性，一旦丧失了自己固有的质的规定性，它就不是原来的此物而变成了他物</a:t>
                      </a:r>
                      <a:endParaRPr lang="zh-CN" sz="24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8399" marR="38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量的规定性不同于质的规定性，在一</a:t>
                      </a:r>
                      <a:r>
                        <a:rPr 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定</a:t>
                      </a:r>
                      <a:r>
                        <a:rPr lang="en-US" alt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</a:t>
                      </a:r>
                      <a:r>
                        <a:rPr 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内</a:t>
                      </a: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量的增减并不影响某物之为某物。量总是一</a:t>
                      </a:r>
                      <a:r>
                        <a:rPr 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定</a:t>
                      </a:r>
                      <a:r>
                        <a:rPr lang="en-US" alt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</a:t>
                      </a:r>
                      <a:r>
                        <a:rPr lang="zh-CN" sz="24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的</a:t>
                      </a:r>
                      <a:r>
                        <a:rPr lang="zh-CN" sz="24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量。离开具体事物的“纯粹”的量，只存在于思维的抽象中</a:t>
                      </a:r>
                      <a:endParaRPr lang="zh-CN" sz="24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8399" marR="38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2497187" y="3717032"/>
            <a:ext cx="11128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50000"/>
              </a:lnSpc>
              <a:tabLst>
                <a:tab pos="2700655" algn="l"/>
              </a:tabLst>
            </a:pPr>
            <a:r>
              <a:rPr lang="zh-CN" altLang="en-US" sz="24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规定性</a:t>
            </a:r>
            <a:endParaRPr lang="zh-CN" altLang="en-US" sz="24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681763" y="3645024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数量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7897787" y="4149080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空间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3865339" y="5271591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质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6385619" y="5264199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范围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7912571" y="5805264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事物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  <p:bldP spid="14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1916832"/>
            <a:ext cx="10801200" cy="3240360"/>
          </a:xfrm>
        </p:spPr>
        <p:txBody>
          <a:bodyPr>
            <a:normAutofit/>
          </a:bodyPr>
          <a:lstStyle/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2.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质量互变规律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量变与质变是事物变化发展的两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种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________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量变是质变的必要前提。质变是量变的必然结果，体现并保存量变的成果，并为新的量变开辟道路。事物的矛盾运动表现为量变与质变及其相互转化。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  <p:sp>
        <p:nvSpPr>
          <p:cNvPr id="4" name="矩形 3"/>
          <p:cNvSpPr/>
          <p:nvPr/>
        </p:nvSpPr>
        <p:spPr>
          <a:xfrm>
            <a:off x="5881563" y="2856794"/>
            <a:ext cx="152477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基本状态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476672"/>
            <a:ext cx="10801200" cy="5976664"/>
          </a:xfrm>
        </p:spPr>
        <p:txBody>
          <a:bodyPr>
            <a:normAutofit/>
          </a:bodyPr>
          <a:lstStyle/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solidFill>
                  <a:schemeClr val="accent6">
                    <a:lumMod val="75000"/>
                  </a:schemeClr>
                </a:solidFill>
                <a:latin typeface="方正细黑一简体"/>
                <a:cs typeface="Times New Roman"/>
              </a:rPr>
              <a:t>[</a:t>
            </a:r>
            <a:r>
              <a:rPr lang="zh-CN" altLang="zh-CN" sz="2600" b="1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方正细黑一简体"/>
                <a:cs typeface="Times New Roman"/>
              </a:rPr>
              <a:t>基础微练</a:t>
            </a:r>
            <a:r>
              <a:rPr lang="en-US" altLang="zh-CN" sz="2600" b="1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方正细黑一简体"/>
                <a:cs typeface="Times New Roman"/>
              </a:rPr>
              <a:t>]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(1)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量是一事物成为自身并区别于他事物的内部固有的规定性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     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提示：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×　质是一事物成为自身并区别于他事物的内部固有的规定性。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(2)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任何事物都是质变与量变的统一体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                         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提示：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×　任何事物都是质与量的统一体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(3)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量变是质变的必要前提，只要有量变就一定有质变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           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提示：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×　并非只要有量变就一定有质变，量变达到一定程度才会产生质变。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1412776"/>
            <a:ext cx="10801200" cy="4104456"/>
          </a:xfrm>
        </p:spPr>
        <p:txBody>
          <a:bodyPr>
            <a:normAutofit/>
          </a:bodyPr>
          <a:lstStyle/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(4)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质变是量变的结果，质变比量变更重要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                     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提示：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×　量变和质变都很重要，不能说谁比谁更重要。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(5)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质变是量变的必要前提，量变是质变的必然结果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             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提示：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×　量变是质变的必要前提。质变是量变的必然结果，体现并保存量变的成果，并为新的量变开辟道路。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1556792"/>
            <a:ext cx="10801200" cy="3744416"/>
          </a:xfrm>
        </p:spPr>
        <p:txBody>
          <a:bodyPr>
            <a:normAutofit/>
          </a:bodyPr>
          <a:lstStyle/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二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遵循质量互变规律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1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．质量互变规律的要求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客观事物的质量互变规律要求我们，以统一性的观念正确把握事物发展过程中的量变与质变、渐进性与飞跃性、连续性与间断性的关系。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44624"/>
            <a:ext cx="10801200" cy="648072"/>
          </a:xfrm>
        </p:spPr>
        <p:txBody>
          <a:bodyPr>
            <a:normAutofit lnSpcReduction="10000"/>
          </a:bodyPr>
          <a:lstStyle/>
          <a:p>
            <a:pPr indent="0">
              <a:tabLst>
                <a:tab pos="80962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2</a:t>
            </a:r>
            <a:r>
              <a:rPr lang="zh-CN" altLang="zh-CN" sz="2600" b="1" kern="100" dirty="0">
                <a:ea typeface="方正细黑一简体"/>
                <a:cs typeface="Times New Roman"/>
              </a:rPr>
              <a:t>．连续性与间断性</a:t>
            </a:r>
            <a:endParaRPr lang="zh-CN" altLang="en-US" sz="26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798029"/>
              </p:ext>
            </p:extLst>
          </p:nvPr>
        </p:nvGraphicFramePr>
        <p:xfrm>
          <a:off x="192931" y="692696"/>
          <a:ext cx="11665296" cy="6022340"/>
        </p:xfrm>
        <a:graphic>
          <a:graphicData uri="http://schemas.openxmlformats.org/drawingml/2006/table">
            <a:tbl>
              <a:tblPr/>
              <a:tblGrid>
                <a:gridCol w="410748"/>
                <a:gridCol w="885396"/>
                <a:gridCol w="10369152"/>
              </a:tblGrid>
              <a:tr h="161036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5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连续性</a:t>
                      </a:r>
                      <a:endParaRPr lang="zh-CN" sz="25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723" marR="177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5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含义</a:t>
                      </a:r>
                      <a:endParaRPr lang="zh-CN" sz="25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723" marR="177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5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事物发展过程中的连续性是指事物只是</a:t>
                      </a:r>
                      <a:r>
                        <a:rPr 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在</a:t>
                      </a:r>
                      <a:r>
                        <a:rPr lang="en-US" alt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</a:t>
                      </a:r>
                      <a:r>
                        <a:rPr 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上</a:t>
                      </a:r>
                      <a:r>
                        <a:rPr lang="zh-CN" sz="25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发生了变化，表现在现实中就是这一事物还是它自身，是事物发展中</a:t>
                      </a:r>
                      <a:r>
                        <a:rPr 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的</a:t>
                      </a:r>
                      <a:r>
                        <a:rPr lang="en-US" alt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_______</a:t>
                      </a:r>
                      <a:r>
                        <a:rPr 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过</a:t>
                      </a:r>
                      <a:r>
                        <a:rPr lang="zh-CN" sz="25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程</a:t>
                      </a:r>
                      <a:endParaRPr lang="zh-CN" sz="25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723" marR="177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3574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5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间断性</a:t>
                      </a:r>
                      <a:endParaRPr lang="zh-CN" sz="25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723" marR="177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5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含义</a:t>
                      </a:r>
                      <a:endParaRPr lang="zh-CN" sz="25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723" marR="177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5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事物发展过程中的间断性是指事物在质上发生了变化，是</a:t>
                      </a:r>
                      <a:r>
                        <a:rPr 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从</a:t>
                      </a:r>
                      <a:r>
                        <a:rPr lang="en-US" alt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</a:t>
                      </a:r>
                      <a:r>
                        <a:rPr 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到</a:t>
                      </a:r>
                      <a:r>
                        <a:rPr lang="en-US" alt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</a:t>
                      </a:r>
                      <a:r>
                        <a:rPr 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的</a:t>
                      </a:r>
                      <a:r>
                        <a:rPr lang="zh-CN" sz="25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飞跃，是渐进性过程的中断，或连续性的间断</a:t>
                      </a:r>
                      <a:endParaRPr lang="zh-CN" sz="25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723" marR="177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357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5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实质</a:t>
                      </a:r>
                      <a:endParaRPr lang="zh-CN" sz="25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723" marR="177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5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这个过程不是事物停止</a:t>
                      </a:r>
                      <a:r>
                        <a:rPr 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了</a:t>
                      </a:r>
                      <a:r>
                        <a:rPr lang="en-US" alt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</a:t>
                      </a:r>
                      <a:r>
                        <a:rPr 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，</a:t>
                      </a:r>
                      <a:r>
                        <a:rPr lang="zh-CN" sz="25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而是打破旧的质的规定性而代之以新的质的规定性，表现在现实中就是出现</a:t>
                      </a:r>
                      <a:r>
                        <a:rPr 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了</a:t>
                      </a:r>
                      <a:r>
                        <a:rPr lang="en-US" alt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_______</a:t>
                      </a:r>
                      <a:endParaRPr lang="zh-CN" sz="25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723" marR="177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71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5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二者关系</a:t>
                      </a:r>
                      <a:endParaRPr lang="zh-CN" sz="25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723" marR="177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5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①事物发展过程中的渐进性</a:t>
                      </a:r>
                      <a:r>
                        <a:rPr 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与</a:t>
                      </a:r>
                      <a:r>
                        <a:rPr lang="en-US" alt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_______</a:t>
                      </a:r>
                      <a:r>
                        <a:rPr 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、</a:t>
                      </a:r>
                      <a:r>
                        <a:rPr lang="zh-CN" sz="25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连续性与间断性是相互区别又相互包含的。②渐进性与连续性的每一步进展都是对自己的破坏，都在走向自己</a:t>
                      </a:r>
                      <a:r>
                        <a:rPr 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的</a:t>
                      </a:r>
                      <a:r>
                        <a:rPr lang="en-US" alt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______</a:t>
                      </a:r>
                      <a:r>
                        <a:rPr 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，</a:t>
                      </a:r>
                      <a:r>
                        <a:rPr lang="zh-CN" sz="25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即飞跃性与间断性。③正是因为有渐进性与连续性的积累，才产生了飞跃性与间断性，所以，飞跃性与间断</a:t>
                      </a:r>
                      <a:r>
                        <a:rPr 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性</a:t>
                      </a:r>
                      <a:r>
                        <a:rPr lang="en-US" alt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______</a:t>
                      </a:r>
                      <a:r>
                        <a:rPr 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着</a:t>
                      </a:r>
                      <a:r>
                        <a:rPr lang="zh-CN" sz="25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渐进性与连续性</a:t>
                      </a:r>
                      <a:endParaRPr lang="zh-CN" sz="25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723" marR="177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7393731" y="1052736"/>
            <a:ext cx="50687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5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量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7909665" y="1628800"/>
            <a:ext cx="1151277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5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渐进性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9805018" y="2375882"/>
            <a:ext cx="82907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5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旧质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10778107" y="2420888"/>
            <a:ext cx="82907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5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新质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5161483" y="3456002"/>
            <a:ext cx="82907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5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发展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6961683" y="3906054"/>
            <a:ext cx="1151277" cy="6694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50000"/>
              </a:lnSpc>
              <a:tabLst>
                <a:tab pos="2700655" algn="l"/>
              </a:tabLst>
            </a:pPr>
            <a:r>
              <a:rPr lang="zh-CN" altLang="en-US" sz="25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新事物</a:t>
            </a:r>
            <a:endParaRPr lang="zh-CN" altLang="en-US" sz="25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729435" y="4536122"/>
            <a:ext cx="1151277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5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飞跃性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10922123" y="5085184"/>
            <a:ext cx="82907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5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反面</a:t>
            </a:r>
            <a:endParaRPr lang="zh-CN" altLang="en-US" dirty="0"/>
          </a:p>
        </p:txBody>
      </p:sp>
      <p:sp>
        <p:nvSpPr>
          <p:cNvPr id="22" name="矩形 21"/>
          <p:cNvSpPr/>
          <p:nvPr/>
        </p:nvSpPr>
        <p:spPr>
          <a:xfrm>
            <a:off x="4890536" y="6237312"/>
            <a:ext cx="82907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5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包含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  <p:bldP spid="14" grpId="0"/>
      <p:bldP spid="16" grpId="0"/>
      <p:bldP spid="18" grpId="0"/>
      <p:bldP spid="20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1124744"/>
            <a:ext cx="10801200" cy="3960440"/>
          </a:xfrm>
        </p:spPr>
        <p:txBody>
          <a:bodyPr>
            <a:normAutofit/>
          </a:bodyPr>
          <a:lstStyle/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solidFill>
                  <a:schemeClr val="accent6">
                    <a:lumMod val="75000"/>
                  </a:schemeClr>
                </a:solidFill>
                <a:latin typeface="方正细黑一简体"/>
                <a:cs typeface="Times New Roman"/>
              </a:rPr>
              <a:t>[</a:t>
            </a:r>
            <a:r>
              <a:rPr lang="zh-CN" altLang="zh-CN" sz="2600" b="1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方正细黑一简体"/>
                <a:cs typeface="Times New Roman"/>
              </a:rPr>
              <a:t>基础微练</a:t>
            </a:r>
            <a:r>
              <a:rPr lang="en-US" altLang="zh-CN" sz="2600" b="1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方正细黑一简体"/>
                <a:cs typeface="Times New Roman"/>
              </a:rPr>
              <a:t>]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(1)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事物发展过程中的连续性是指事物在质上发生了变化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         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提示：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×　事物发展过程中的连续性是指事物只是在量上发生了变化。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(2)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事物发展过程中的间断性是指事物在量上发生了变化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         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提示：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×　事物发展过程中的间断性是指事物在质上发生了变化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548680"/>
            <a:ext cx="10801200" cy="5760639"/>
          </a:xfrm>
        </p:spPr>
        <p:txBody>
          <a:bodyPr>
            <a:normAutofit/>
          </a:bodyPr>
          <a:lstStyle/>
          <a:p>
            <a:pPr lvl="0" indent="0" algn="just">
              <a:lnSpc>
                <a:spcPct val="170000"/>
              </a:lnSpc>
              <a:tabLst>
                <a:tab pos="2700655" algn="l"/>
              </a:tabLst>
            </a:pPr>
            <a:r>
              <a:rPr lang="en-US" altLang="zh-CN" sz="2600" b="1" kern="100" dirty="0">
                <a:solidFill>
                  <a:prstClr val="black"/>
                </a:solidFill>
                <a:latin typeface="方正细黑一简体"/>
                <a:cs typeface="Times New Roman"/>
              </a:rPr>
              <a:t>(3)</a:t>
            </a:r>
            <a:r>
              <a:rPr lang="zh-CN" altLang="zh-CN" sz="2600" b="1" kern="100" dirty="0">
                <a:solidFill>
                  <a:prstClr val="black"/>
                </a:solidFill>
                <a:latin typeface="宋体"/>
                <a:ea typeface="方正细黑一简体"/>
                <a:cs typeface="Times New Roman"/>
              </a:rPr>
              <a:t>事物发展过程中的渐进性不是事物停止了发展，而是打破旧的质的规定性而代之以新的质的规定性</a:t>
            </a:r>
            <a:r>
              <a:rPr lang="zh-CN" altLang="zh-CN" sz="2600" b="1" kern="100" dirty="0" smtClean="0">
                <a:solidFill>
                  <a:prstClr val="black"/>
                </a:solidFill>
                <a:latin typeface="宋体"/>
                <a:ea typeface="方正细黑一简体"/>
                <a:cs typeface="Times New Roman"/>
              </a:rPr>
              <a:t>。</a:t>
            </a:r>
            <a:r>
              <a:rPr lang="en-US" altLang="zh-CN" sz="2600" b="1" kern="100" dirty="0" smtClean="0">
                <a:solidFill>
                  <a:prstClr val="black"/>
                </a:solidFill>
                <a:latin typeface="宋体"/>
                <a:ea typeface="方正细黑一简体"/>
                <a:cs typeface="Times New Roman"/>
              </a:rPr>
              <a:t>                               (</a:t>
            </a:r>
            <a:r>
              <a:rPr lang="zh-CN" altLang="zh-CN" sz="2600" b="1" kern="100" dirty="0">
                <a:solidFill>
                  <a:prstClr val="black"/>
                </a:solidFill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solidFill>
                  <a:prstClr val="black"/>
                </a:solidFill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0" algn="just">
              <a:lnSpc>
                <a:spcPct val="170000"/>
              </a:lnSpc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提示：</a:t>
            </a:r>
            <a:r>
              <a:rPr lang="zh-CN" altLang="zh-CN" sz="2600" b="1" kern="100" dirty="0">
                <a:solidFill>
                  <a:prstClr val="black"/>
                </a:solidFill>
                <a:latin typeface="宋体"/>
                <a:ea typeface="方正细黑一简体"/>
                <a:cs typeface="Times New Roman"/>
              </a:rPr>
              <a:t>×　事物发展过程中的间断性不是事物停止了发展，而是打破旧的质的规定性而代之以新的质的规定性。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b="1" kern="100" dirty="0">
                <a:latin typeface="方正细黑一简体"/>
                <a:cs typeface="Times New Roman"/>
              </a:rPr>
              <a:t>(4)</a:t>
            </a:r>
            <a:r>
              <a:rPr lang="zh-CN" altLang="zh-CN" b="1" kern="100" dirty="0">
                <a:latin typeface="宋体"/>
                <a:ea typeface="方正细黑一简体"/>
                <a:cs typeface="Times New Roman"/>
              </a:rPr>
              <a:t>把握量变与质变的关系，需要正确地认识事物发展过程中的渐进性与连续性、飞跃性与间断性</a:t>
            </a:r>
            <a:r>
              <a:rPr lang="zh-CN" altLang="zh-CN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r>
              <a:rPr lang="en-US" altLang="zh-CN" b="1" kern="100" dirty="0" smtClean="0">
                <a:latin typeface="宋体"/>
                <a:ea typeface="方正细黑一简体"/>
                <a:cs typeface="Times New Roman"/>
              </a:rPr>
              <a:t>                                                 (</a:t>
            </a:r>
            <a:r>
              <a:rPr lang="zh-CN" altLang="zh-CN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提示：</a:t>
            </a:r>
            <a:r>
              <a:rPr lang="zh-CN" altLang="zh-CN" b="1" kern="100" dirty="0">
                <a:latin typeface="宋体"/>
                <a:ea typeface="方正细黑一简体"/>
                <a:cs typeface="Times New Roman"/>
              </a:rPr>
              <a:t>×　把握量变与质变关系，需要正确地认识事物发展过程中的渐进性与飞跃性、连续性与间断性。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lvl="0">
              <a:tabLst>
                <a:tab pos="809625" algn="l"/>
              </a:tabLst>
            </a:pPr>
            <a:endParaRPr lang="zh-CN" altLang="en-US" dirty="0" smtClean="0">
              <a:solidFill>
                <a:prstClr val="black"/>
              </a:solidFill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260648"/>
            <a:ext cx="11089232" cy="6480720"/>
          </a:xfrm>
        </p:spPr>
        <p:txBody>
          <a:bodyPr>
            <a:normAutofit fontScale="92500" lnSpcReduction="10000"/>
          </a:bodyPr>
          <a:lstStyle/>
          <a:p>
            <a:pPr indent="662940" algn="ctr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00B050"/>
                </a:solidFill>
                <a:latin typeface="宋体"/>
                <a:ea typeface="方正细黑一简体"/>
                <a:cs typeface="Times New Roman"/>
              </a:rPr>
              <a:t> </a:t>
            </a:r>
            <a:r>
              <a:rPr lang="en-US" altLang="zh-CN" sz="2600" b="1" kern="100" dirty="0">
                <a:solidFill>
                  <a:srgbClr val="00B050"/>
                </a:solidFill>
                <a:latin typeface="方正细黑一简体"/>
                <a:cs typeface="Times New Roman"/>
              </a:rPr>
              <a:t>[</a:t>
            </a:r>
            <a:r>
              <a:rPr lang="zh-CN" altLang="zh-CN" sz="2600" b="1" kern="100" dirty="0">
                <a:solidFill>
                  <a:srgbClr val="00B050"/>
                </a:solidFill>
                <a:latin typeface="宋体"/>
                <a:ea typeface="方正细黑一简体"/>
                <a:cs typeface="Times New Roman"/>
              </a:rPr>
              <a:t>高频题点·深化拓展</a:t>
            </a:r>
            <a:r>
              <a:rPr lang="en-US" altLang="zh-CN" sz="2600" b="1" kern="100" dirty="0">
                <a:solidFill>
                  <a:srgbClr val="00B050"/>
                </a:solidFill>
                <a:latin typeface="宋体"/>
                <a:ea typeface="方正细黑一简体"/>
                <a:cs typeface="Times New Roman"/>
              </a:rPr>
              <a:t>]</a:t>
            </a:r>
            <a:endParaRPr lang="zh-CN" altLang="zh-CN" sz="1050" kern="100" dirty="0">
              <a:solidFill>
                <a:srgbClr val="00B050"/>
              </a:solidFill>
              <a:latin typeface="宋体"/>
              <a:cs typeface="Courier New"/>
            </a:endParaRPr>
          </a:p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题 点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2940" algn="ctr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质量互变规律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2940" algn="ctr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solidFill>
                  <a:srgbClr val="E36C0A"/>
                </a:solidFill>
                <a:latin typeface="方正细黑一简体"/>
                <a:cs typeface="Times New Roman"/>
              </a:rPr>
              <a:t> [</a:t>
            </a:r>
            <a:r>
              <a:rPr lang="zh-CN" altLang="zh-CN" sz="2600" b="1" kern="100" dirty="0">
                <a:solidFill>
                  <a:srgbClr val="E36C0A"/>
                </a:solidFill>
                <a:latin typeface="宋体"/>
                <a:ea typeface="方正细黑一简体"/>
                <a:cs typeface="Times New Roman"/>
              </a:rPr>
              <a:t>考法感悟</a:t>
            </a:r>
            <a:r>
              <a:rPr lang="en-US" altLang="zh-CN" sz="2600" b="1" kern="100" dirty="0">
                <a:solidFill>
                  <a:srgbClr val="E36C0A"/>
                </a:solidFill>
                <a:latin typeface="宋体"/>
                <a:ea typeface="方正细黑一简体"/>
                <a:cs typeface="Times New Roman"/>
              </a:rPr>
              <a:t>]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marL="452438" indent="-452438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1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．工作和生活中处理事情，关键在于“把握火候”，差之毫厘，谬以千里。这告诉我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们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                                                         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marL="452438"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①事物质与量的统一体现在“度”中　②当量的变化超出度的范围，事物就会发生质变　③关节点是事物量变达到的极限　④想方设法不让事物发生质变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A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．①②</a:t>
            </a:r>
            <a:r>
              <a:rPr lang="en-US" altLang="zh-CN" sz="2600" b="1" kern="100" dirty="0">
                <a:latin typeface="方正细黑一简体"/>
                <a:cs typeface="Times New Roman"/>
              </a:rPr>
              <a:t>  	</a:t>
            </a:r>
            <a:r>
              <a:rPr lang="en-US" altLang="zh-CN" sz="2600" b="1" kern="100" dirty="0" smtClean="0">
                <a:latin typeface="方正细黑一简体"/>
                <a:cs typeface="Times New Roman"/>
              </a:rPr>
              <a:t>		B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．①③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C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．①④</a:t>
            </a:r>
            <a:r>
              <a:rPr lang="en-US" altLang="zh-CN" sz="2600" b="1" kern="100" dirty="0">
                <a:latin typeface="方正细黑一简体"/>
                <a:cs typeface="Times New Roman"/>
              </a:rPr>
              <a:t>  	</a:t>
            </a:r>
            <a:r>
              <a:rPr lang="en-US" altLang="zh-CN" sz="2600" b="1" kern="100" dirty="0" smtClean="0">
                <a:latin typeface="方正细黑一简体"/>
                <a:cs typeface="Times New Roman"/>
              </a:rPr>
              <a:t>		D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．②③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1124744"/>
            <a:ext cx="10801200" cy="4464496"/>
          </a:xfrm>
        </p:spPr>
        <p:txBody>
          <a:bodyPr>
            <a:normAutofit/>
          </a:bodyPr>
          <a:lstStyle/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答案：</a:t>
            </a:r>
            <a:r>
              <a:rPr lang="en-US" altLang="zh-CN" sz="2600" b="1" kern="100" dirty="0">
                <a:solidFill>
                  <a:prstClr val="black"/>
                </a:solidFill>
                <a:latin typeface="方正细黑一简体"/>
                <a:cs typeface="Times New Roman"/>
              </a:rPr>
              <a:t>A</a:t>
            </a:r>
            <a:endParaRPr lang="en-US" altLang="zh-CN" sz="2600" b="1" kern="100" dirty="0" smtClean="0">
              <a:solidFill>
                <a:srgbClr val="FF0000"/>
              </a:solidFill>
              <a:latin typeface="宋体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 smtClean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解</a:t>
            </a: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析</a:t>
            </a:r>
            <a:r>
              <a:rPr lang="zh-CN" altLang="zh-CN" sz="2600" b="1" kern="100" dirty="0" smtClean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：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“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把握火候”，就是把握事物的度，把度控制在合适的范围内；“差之毫厘，谬以千里”，强调的是当量的变化超出度的范围，事物就会发生质变，①②正确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endParaRPr lang="en-US" altLang="zh-CN" sz="2600" b="1" kern="100" dirty="0" smtClean="0">
              <a:latin typeface="宋体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材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料中没有提到关节点，③不符合题意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endParaRPr lang="en-US" altLang="zh-CN" sz="2600" b="1" kern="100" dirty="0" smtClean="0">
              <a:latin typeface="宋体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事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物的发展要通过质变来实现，④错误。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548680"/>
            <a:ext cx="10801200" cy="5760639"/>
          </a:xfrm>
        </p:spPr>
        <p:txBody>
          <a:bodyPr>
            <a:normAutofit/>
          </a:bodyPr>
          <a:lstStyle/>
          <a:p>
            <a:pPr marL="539750" indent="-53975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2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．不断地尝试失败，于是你积累了经验；不断地尝试成功，于是你积累了信心。人生，就是一个过程，积累、迸发，再积累、再迸发，最终实现完美的自我。这句话说明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了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                            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marL="625475" indent="36513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①事物发展是渐进性与飞跃性的统一　②注重量的积累，就一定能实现质变　③量变是质变的必要前提，没有量变就不会有质变　④事物的发展最终是通过质变实现的，质变更重要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A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．①②</a:t>
            </a:r>
            <a:r>
              <a:rPr lang="en-US" altLang="zh-CN" sz="2600" b="1" kern="100" dirty="0">
                <a:latin typeface="方正细黑一简体"/>
                <a:cs typeface="Times New Roman"/>
              </a:rPr>
              <a:t>  	</a:t>
            </a:r>
            <a:r>
              <a:rPr lang="en-US" altLang="zh-CN" sz="2600" b="1" kern="100" dirty="0" smtClean="0">
                <a:latin typeface="方正细黑一简体"/>
                <a:cs typeface="Times New Roman"/>
              </a:rPr>
              <a:t>		B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．①③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C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．②④</a:t>
            </a:r>
            <a:r>
              <a:rPr lang="en-US" altLang="zh-CN" sz="2600" b="1" kern="100" dirty="0">
                <a:latin typeface="方正细黑一简体"/>
                <a:cs typeface="Times New Roman"/>
              </a:rPr>
              <a:t>  	</a:t>
            </a:r>
            <a:r>
              <a:rPr lang="en-US" altLang="zh-CN" sz="2600" b="1" kern="100" dirty="0" smtClean="0">
                <a:latin typeface="方正细黑一简体"/>
                <a:cs typeface="Times New Roman"/>
              </a:rPr>
              <a:t>		D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．③④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1340768"/>
            <a:ext cx="10801200" cy="3888432"/>
          </a:xfrm>
        </p:spPr>
        <p:txBody>
          <a:bodyPr>
            <a:normAutofit/>
          </a:bodyPr>
          <a:lstStyle/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答案：</a:t>
            </a:r>
            <a:r>
              <a:rPr lang="en-US" altLang="zh-CN" sz="2600" b="1" kern="100" dirty="0">
                <a:latin typeface="方正细黑一简体"/>
                <a:cs typeface="Times New Roman"/>
              </a:rPr>
              <a:t>B</a:t>
            </a:r>
            <a:endParaRPr lang="en-US" altLang="zh-CN" sz="2600" b="1" kern="100" dirty="0" smtClean="0">
              <a:solidFill>
                <a:srgbClr val="FF0000"/>
              </a:solidFill>
              <a:latin typeface="宋体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 smtClean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解</a:t>
            </a: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析</a:t>
            </a:r>
            <a:r>
              <a:rPr lang="zh-CN" altLang="zh-CN" sz="2600" b="1" kern="100" dirty="0" smtClean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：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材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料说明事物发展是渐进性与飞跃性的统一，量变是质变的必要前提，没有量变就不会有质变，①③正确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endParaRPr lang="en-US" altLang="zh-CN" sz="2600" b="1" kern="100" dirty="0" smtClean="0">
              <a:latin typeface="宋体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量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的积累达到一定程度才会引起质变，②错误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endParaRPr lang="en-US" altLang="zh-CN" sz="2600" b="1" kern="100" dirty="0" smtClean="0">
              <a:latin typeface="宋体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事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物的发展是量变和质变的统一，量变和质变都重要，④错误。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188640"/>
            <a:ext cx="10801200" cy="6408712"/>
          </a:xfrm>
        </p:spPr>
        <p:txBody>
          <a:bodyPr>
            <a:normAutofit lnSpcReduction="10000"/>
          </a:bodyPr>
          <a:lstStyle/>
          <a:p>
            <a:pPr marL="539750" indent="-53975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3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．在空间站建设和运营取得系列成就的基础上，中国空间技术研究院组建了由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14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位院士组成的空间站科学技术实验委员会，以“支撑太空探索能力，促进人类持续发展”为主题，面向全球征集空间站实验项目。中国秉持“人类命运共同体”理念，将中国空间站打造成全人类在外太空共同的家。材料蕴涵的逻辑与思维的道理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有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              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A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．在渐进性中孕育着飞跃性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B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．量变必然会引起质变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C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．量变与质变是事物变化发展的两种基本状态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D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．质变是量变的必然结果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1340768"/>
            <a:ext cx="10801200" cy="3456384"/>
          </a:xfrm>
        </p:spPr>
        <p:txBody>
          <a:bodyPr>
            <a:normAutofit/>
          </a:bodyPr>
          <a:lstStyle/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答案：</a:t>
            </a:r>
            <a:r>
              <a:rPr lang="en-US" altLang="zh-CN" sz="2600" b="1" kern="100" dirty="0">
                <a:solidFill>
                  <a:prstClr val="black"/>
                </a:solidFill>
                <a:latin typeface="方正细黑一简体"/>
                <a:cs typeface="Times New Roman"/>
              </a:rPr>
              <a:t>A</a:t>
            </a:r>
            <a:endParaRPr lang="en-US" altLang="zh-CN" sz="2600" b="1" kern="100" dirty="0" smtClean="0">
              <a:solidFill>
                <a:srgbClr val="FF0000"/>
              </a:solidFill>
              <a:latin typeface="宋体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 smtClean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解</a:t>
            </a: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析</a:t>
            </a:r>
            <a:r>
              <a:rPr lang="zh-CN" altLang="zh-CN" sz="2600" b="1" kern="100" dirty="0" smtClean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：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材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料体现了在渐进性中孕育着飞跃性，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A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正确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endParaRPr lang="en-US" altLang="zh-CN" sz="2600" b="1" kern="100" dirty="0" smtClean="0">
              <a:latin typeface="宋体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量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变积累到一定程度才能引起质变，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B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错误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endParaRPr lang="en-US" altLang="zh-CN" sz="2600" b="1" kern="100" dirty="0" smtClean="0">
              <a:latin typeface="宋体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材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料不体现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C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、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D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，排除。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36947" y="476672"/>
            <a:ext cx="11521280" cy="6120680"/>
          </a:xfrm>
        </p:spPr>
        <p:txBody>
          <a:bodyPr>
            <a:normAutofit/>
          </a:bodyPr>
          <a:lstStyle/>
          <a:p>
            <a:pPr indent="662940" algn="ctr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solidFill>
                  <a:srgbClr val="E36C0A"/>
                </a:solidFill>
                <a:latin typeface="宋体"/>
                <a:ea typeface="方正细黑一简体"/>
                <a:cs typeface="Times New Roman"/>
              </a:rPr>
              <a:t>[</a:t>
            </a:r>
            <a:r>
              <a:rPr lang="zh-CN" altLang="zh-CN" sz="2600" b="1" kern="100" dirty="0">
                <a:solidFill>
                  <a:srgbClr val="E36C0A"/>
                </a:solidFill>
                <a:latin typeface="宋体"/>
                <a:ea typeface="方正细黑一简体"/>
                <a:cs typeface="Times New Roman"/>
              </a:rPr>
              <a:t>深化认知</a:t>
            </a:r>
            <a:r>
              <a:rPr lang="en-US" altLang="zh-CN" sz="2600" b="1" kern="100" dirty="0">
                <a:solidFill>
                  <a:srgbClr val="E36C0A"/>
                </a:solidFill>
                <a:latin typeface="宋体"/>
                <a:ea typeface="方正细黑一简体"/>
                <a:cs typeface="Times New Roman"/>
              </a:rPr>
              <a:t>]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1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．质量互变规律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(1)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揭示了事物发展的两种状态，即量变与质变，以及由于事物内部矛盾所决定的由量变到质变，再到新的量变的发展过程。这一规律，提供了事物发展是质变和量变的统一、连续性和间断性的统一的观察事物的原则和方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法。</a:t>
            </a:r>
            <a:endParaRPr lang="en-US" altLang="zh-CN" sz="2600" b="1" kern="100" dirty="0" smtClean="0">
              <a:latin typeface="宋体"/>
              <a:ea typeface="方正细黑一简体"/>
              <a:cs typeface="Times New Roman"/>
            </a:endParaRPr>
          </a:p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(2)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质量互变规律揭示了事物因矛盾引起的发展过程和状态、发展变化形式上具有的特点，从量变开始，质变是量变的结果，但量变不因质变而停止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endParaRPr lang="en-US" altLang="zh-CN" sz="2600" b="1" kern="100" dirty="0" smtClean="0">
              <a:latin typeface="宋体"/>
              <a:ea typeface="方正细黑一简体"/>
              <a:cs typeface="Times New Roman"/>
            </a:endParaRPr>
          </a:p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(3)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量变和质变的区分标志——是否超出度。</a:t>
            </a: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548681"/>
            <a:ext cx="10801200" cy="648072"/>
          </a:xfrm>
        </p:spPr>
        <p:txBody>
          <a:bodyPr>
            <a:normAutofit lnSpcReduction="10000"/>
          </a:bodyPr>
          <a:lstStyle/>
          <a:p>
            <a:pPr>
              <a:tabLst>
                <a:tab pos="80962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2</a:t>
            </a:r>
            <a:r>
              <a:rPr lang="zh-CN" altLang="zh-CN" sz="2600" b="1" kern="100" dirty="0">
                <a:ea typeface="方正细黑一简体"/>
                <a:cs typeface="Times New Roman"/>
              </a:rPr>
              <a:t>．把握质量互变规律的几组关系</a:t>
            </a:r>
            <a:endParaRPr lang="zh-CN" altLang="en-US" sz="26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1738647"/>
              </p:ext>
            </p:extLst>
          </p:nvPr>
        </p:nvGraphicFramePr>
        <p:xfrm>
          <a:off x="552971" y="1340768"/>
          <a:ext cx="11161239" cy="5388864"/>
        </p:xfrm>
        <a:graphic>
          <a:graphicData uri="http://schemas.openxmlformats.org/drawingml/2006/table">
            <a:tbl>
              <a:tblPr/>
              <a:tblGrid>
                <a:gridCol w="1063699"/>
                <a:gridCol w="5226453"/>
                <a:gridCol w="4871087"/>
              </a:tblGrid>
              <a:tr h="452596">
                <a:tc>
                  <a:txBody>
                    <a:bodyPr/>
                    <a:lstStyle/>
                    <a:p>
                      <a:pPr algn="ctr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en-US" sz="2600" b="1" kern="100" dirty="0">
                          <a:effectLst/>
                          <a:latin typeface="方正细黑一简体"/>
                          <a:cs typeface="Times New Roman"/>
                        </a:rPr>
                        <a:t> </a:t>
                      </a:r>
                      <a:endParaRPr lang="zh-CN" sz="26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6079" marR="460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连续性、渐进性</a:t>
                      </a:r>
                      <a:endParaRPr lang="zh-CN" sz="26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46079" marR="460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间断性、飞跃性</a:t>
                      </a:r>
                      <a:endParaRPr lang="zh-CN" sz="26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6079" marR="460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385">
                <a:tc>
                  <a:txBody>
                    <a:bodyPr/>
                    <a:lstStyle/>
                    <a:p>
                      <a:pPr algn="ctr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相互区别</a:t>
                      </a:r>
                      <a:endParaRPr lang="zh-CN" sz="26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6079" marR="460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事物只是在量上发生了变化，这一事物还是它自身，是事物发展中的渐进性过程</a:t>
                      </a:r>
                      <a:endParaRPr lang="zh-CN" sz="26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6079" marR="460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事物在质上发生了变化，是从旧质到新质的飞跃，是渐进性过程的中断，或连续性的间断</a:t>
                      </a:r>
                      <a:endParaRPr lang="zh-CN" sz="26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6079" marR="460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2981">
                <a:tc>
                  <a:txBody>
                    <a:bodyPr/>
                    <a:lstStyle/>
                    <a:p>
                      <a:pPr algn="ctr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相互包含</a:t>
                      </a:r>
                      <a:endParaRPr lang="zh-CN" sz="26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46079" marR="460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①渐进性与连续性包含着飞跃性与间断性：渐进性与连续性的每一步进展都是对自己的破坏，都在走向自己的反面，即飞跃性与间断性。</a:t>
                      </a:r>
                      <a:endParaRPr lang="zh-CN" sz="2600" kern="100" dirty="0">
                        <a:effectLst/>
                        <a:latin typeface="宋体"/>
                        <a:cs typeface="Courier New"/>
                      </a:endParaRPr>
                    </a:p>
                    <a:p>
                      <a:pPr algn="just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②飞跃性与间断性包含着渐进性与连续性：正是因为有渐进性与连续性的积累，才产生了飞跃性与间断性</a:t>
                      </a:r>
                      <a:endParaRPr lang="zh-CN" sz="26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6079" marR="460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548680"/>
            <a:ext cx="10801200" cy="5760639"/>
          </a:xfrm>
        </p:spPr>
        <p:txBody>
          <a:bodyPr>
            <a:normAutofit lnSpcReduction="10000"/>
          </a:bodyPr>
          <a:lstStyle/>
          <a:p>
            <a:pPr indent="662940" algn="ctr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7030A0"/>
                </a:solidFill>
                <a:latin typeface="宋体"/>
                <a:ea typeface="方正细黑一简体"/>
                <a:cs typeface="Times New Roman"/>
              </a:rPr>
              <a:t>一点一过</a:t>
            </a:r>
            <a:r>
              <a:rPr lang="en-US" altLang="zh-CN" sz="2600" b="1" kern="100" dirty="0">
                <a:solidFill>
                  <a:srgbClr val="7030A0"/>
                </a:solidFill>
                <a:latin typeface="宋体"/>
                <a:ea typeface="方正细黑一简体"/>
                <a:cs typeface="Times New Roman"/>
              </a:rPr>
              <a:t>(</a:t>
            </a:r>
            <a:r>
              <a:rPr lang="zh-CN" altLang="zh-CN" sz="2600" b="1" kern="100" dirty="0">
                <a:solidFill>
                  <a:srgbClr val="7030A0"/>
                </a:solidFill>
                <a:latin typeface="宋体"/>
                <a:ea typeface="方正细黑一简体"/>
                <a:cs typeface="Times New Roman"/>
              </a:rPr>
              <a:t>二</a:t>
            </a:r>
            <a:r>
              <a:rPr lang="en-US" altLang="zh-CN" sz="2600" b="1" kern="100" dirty="0">
                <a:solidFill>
                  <a:srgbClr val="7030A0"/>
                </a:solidFill>
                <a:latin typeface="宋体"/>
                <a:ea typeface="方正细黑一简体"/>
                <a:cs typeface="Times New Roman"/>
              </a:rPr>
              <a:t>)</a:t>
            </a:r>
            <a:r>
              <a:rPr lang="zh-CN" altLang="zh-CN" sz="2600" b="1" kern="100" dirty="0">
                <a:solidFill>
                  <a:srgbClr val="7030A0"/>
                </a:solidFill>
                <a:latin typeface="宋体"/>
                <a:ea typeface="方正细黑一简体"/>
                <a:cs typeface="Times New Roman"/>
              </a:rPr>
              <a:t>　把握适度原则</a:t>
            </a:r>
            <a:endParaRPr lang="zh-CN" altLang="zh-CN" sz="1050" kern="100" dirty="0">
              <a:solidFill>
                <a:srgbClr val="7030A0"/>
              </a:solidFill>
              <a:latin typeface="宋体"/>
              <a:cs typeface="Courier New"/>
            </a:endParaRPr>
          </a:p>
          <a:p>
            <a:pPr indent="662940" algn="ctr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solidFill>
                  <a:srgbClr val="00B050"/>
                </a:solidFill>
                <a:latin typeface="方正细黑一简体"/>
                <a:cs typeface="Times New Roman"/>
              </a:rPr>
              <a:t>[</a:t>
            </a:r>
            <a:r>
              <a:rPr lang="zh-CN" altLang="zh-CN" sz="2600" b="1" kern="100" dirty="0">
                <a:solidFill>
                  <a:srgbClr val="00B050"/>
                </a:solidFill>
                <a:latin typeface="宋体"/>
                <a:ea typeface="方正细黑一简体"/>
                <a:cs typeface="Times New Roman"/>
              </a:rPr>
              <a:t>主干知识·系统归纳</a:t>
            </a:r>
            <a:r>
              <a:rPr lang="en-US" altLang="zh-CN" sz="2600" b="1" kern="100" dirty="0">
                <a:solidFill>
                  <a:srgbClr val="00B050"/>
                </a:solidFill>
                <a:latin typeface="宋体"/>
                <a:ea typeface="方正细黑一简体"/>
                <a:cs typeface="Times New Roman"/>
              </a:rPr>
              <a:t>]</a:t>
            </a:r>
            <a:endParaRPr lang="zh-CN" altLang="zh-CN" sz="1050" kern="100" dirty="0">
              <a:solidFill>
                <a:srgbClr val="00B050"/>
              </a:solidFill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适度的含义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1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．度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(1)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含义：度是一事物保持自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身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___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的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稳定性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的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___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的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限度。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(2)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意义：事物质与量的统一体现在“度”中。在度的范围内，质与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量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________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、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相互规定。当量的变化达到或超出定量限度时，事物就开始发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生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_________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  <p:sp>
        <p:nvSpPr>
          <p:cNvPr id="4" name="矩形 3"/>
          <p:cNvSpPr/>
          <p:nvPr/>
        </p:nvSpPr>
        <p:spPr>
          <a:xfrm>
            <a:off x="5161483" y="3501008"/>
            <a:ext cx="51969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质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7321723" y="3501008"/>
            <a:ext cx="51969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量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684379" y="4869160"/>
            <a:ext cx="152477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相互结合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1446767" y="5517232"/>
            <a:ext cx="152477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质的转化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0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1772816"/>
            <a:ext cx="10801200" cy="2736304"/>
          </a:xfrm>
        </p:spPr>
        <p:txBody>
          <a:bodyPr>
            <a:normAutofit/>
          </a:bodyPr>
          <a:lstStyle/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(3)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关节点：关节点是事物量变达到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的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_____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，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是引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起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____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的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节点。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(4)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度与关节点的关系：任何度的两端都存在着关节点或临界点；度是关节点范围内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的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_____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  <p:sp>
        <p:nvSpPr>
          <p:cNvPr id="4" name="矩形 3"/>
          <p:cNvSpPr/>
          <p:nvPr/>
        </p:nvSpPr>
        <p:spPr>
          <a:xfrm>
            <a:off x="6097587" y="1916832"/>
            <a:ext cx="85472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极限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8267202" y="1916832"/>
            <a:ext cx="85472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质变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2785219" y="3356992"/>
            <a:ext cx="85472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幅度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548681"/>
            <a:ext cx="10801200" cy="792088"/>
          </a:xfrm>
        </p:spPr>
        <p:txBody>
          <a:bodyPr>
            <a:normAutofit/>
          </a:bodyPr>
          <a:lstStyle/>
          <a:p>
            <a:pPr indent="0">
              <a:tabLst>
                <a:tab pos="80962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2</a:t>
            </a:r>
            <a:r>
              <a:rPr lang="zh-CN" altLang="zh-CN" sz="2600" b="1" kern="100" dirty="0">
                <a:ea typeface="方正细黑一简体"/>
                <a:cs typeface="Times New Roman"/>
              </a:rPr>
              <a:t>．适度</a:t>
            </a:r>
            <a:endParaRPr lang="zh-CN" altLang="en-US" sz="26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673557"/>
              </p:ext>
            </p:extLst>
          </p:nvPr>
        </p:nvGraphicFramePr>
        <p:xfrm>
          <a:off x="913011" y="1556792"/>
          <a:ext cx="10153127" cy="4327213"/>
        </p:xfrm>
        <a:graphic>
          <a:graphicData uri="http://schemas.openxmlformats.org/drawingml/2006/table">
            <a:tbl>
              <a:tblPr/>
              <a:tblGrid>
                <a:gridCol w="1484958"/>
                <a:gridCol w="8668169"/>
              </a:tblGrid>
              <a:tr h="1442404">
                <a:tc>
                  <a:txBody>
                    <a:bodyPr/>
                    <a:lstStyle/>
                    <a:p>
                      <a:pPr algn="ctr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必要性</a:t>
                      </a:r>
                      <a:endParaRPr lang="zh-CN" sz="105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事物的变化是发生在度的范围之内还是超出度的范围，这是区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分</a:t>
                      </a:r>
                      <a:r>
                        <a:rPr lang="en-US" alt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与</a:t>
                      </a:r>
                      <a:r>
                        <a:rPr lang="en-US" alt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的</a:t>
                      </a: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根本标志</a:t>
                      </a:r>
                      <a:endParaRPr lang="zh-CN" sz="105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3607">
                <a:tc>
                  <a:txBody>
                    <a:bodyPr/>
                    <a:lstStyle/>
                    <a:p>
                      <a:pPr algn="ctr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内涵</a:t>
                      </a:r>
                      <a:endParaRPr lang="zh-CN" sz="105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在度的范围之内，事物的质保持不变，质规定着量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的</a:t>
                      </a:r>
                      <a:r>
                        <a:rPr lang="en-US" alt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________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和</a:t>
                      </a: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变化幅度；超出这个范围，事物的质就发生变化，质与量的统一就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会</a:t>
                      </a:r>
                      <a:r>
                        <a:rPr lang="en-US" alt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</a:t>
                      </a:r>
                      <a:endParaRPr lang="zh-CN" sz="105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1202">
                <a:tc>
                  <a:txBody>
                    <a:bodyPr/>
                    <a:lstStyle/>
                    <a:p>
                      <a:pPr algn="ctr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要求</a:t>
                      </a:r>
                      <a:endParaRPr lang="zh-CN" sz="105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6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在实践活动中遵</a:t>
                      </a:r>
                      <a:r>
                        <a:rPr 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循</a:t>
                      </a:r>
                      <a:r>
                        <a:rPr lang="en-US" altLang="zh-CN" sz="26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________</a:t>
                      </a:r>
                      <a:endParaRPr lang="zh-CN" sz="105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3505299" y="2420888"/>
            <a:ext cx="85472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量变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4657427" y="2420888"/>
            <a:ext cx="85472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质变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2376442" y="3861048"/>
            <a:ext cx="152477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运动范围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5737547" y="4353491"/>
            <a:ext cx="854721" cy="7725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70000"/>
              </a:lnSpc>
              <a:tabLst>
                <a:tab pos="2700655" algn="l"/>
              </a:tabLst>
            </a:pPr>
            <a:r>
              <a:rPr lang="zh-CN" altLang="en-US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破裂</a:t>
            </a:r>
            <a:endParaRPr lang="zh-CN" altLang="en-US" sz="105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309115" y="5157192"/>
            <a:ext cx="1524776" cy="7725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70000"/>
              </a:lnSpc>
              <a:tabLst>
                <a:tab pos="2700655" algn="l"/>
              </a:tabLst>
            </a:pPr>
            <a:r>
              <a:rPr lang="zh-CN" altLang="en-US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适度原则</a:t>
            </a:r>
            <a:endParaRPr lang="zh-CN" altLang="en-US" sz="105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8" y="260648"/>
            <a:ext cx="10801200" cy="792088"/>
          </a:xfrm>
        </p:spPr>
        <p:txBody>
          <a:bodyPr>
            <a:normAutofit/>
          </a:bodyPr>
          <a:lstStyle/>
          <a:p>
            <a:pPr indent="0">
              <a:tabLst>
                <a:tab pos="80962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</a:t>
            </a:r>
            <a:r>
              <a:rPr lang="zh-CN" altLang="zh-CN" sz="2600" b="1" kern="100" dirty="0">
                <a:ea typeface="方正细黑一简体"/>
                <a:cs typeface="Times New Roman"/>
              </a:rPr>
              <a:t>二</a:t>
            </a:r>
            <a:r>
              <a:rPr lang="en-US" altLang="zh-CN" sz="2600" b="1" kern="100" dirty="0">
                <a:ea typeface="方正细黑一简体"/>
                <a:cs typeface="Times New Roman"/>
              </a:rPr>
              <a:t>)</a:t>
            </a:r>
            <a:r>
              <a:rPr lang="zh-CN" altLang="zh-CN" sz="2600" b="1" kern="100" dirty="0">
                <a:ea typeface="方正细黑一简体"/>
                <a:cs typeface="Times New Roman"/>
              </a:rPr>
              <a:t>掌握适度原则</a:t>
            </a:r>
            <a:endParaRPr lang="zh-CN" altLang="en-US" sz="26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053809"/>
              </p:ext>
            </p:extLst>
          </p:nvPr>
        </p:nvGraphicFramePr>
        <p:xfrm>
          <a:off x="264939" y="980728"/>
          <a:ext cx="11665296" cy="5790066"/>
        </p:xfrm>
        <a:graphic>
          <a:graphicData uri="http://schemas.openxmlformats.org/drawingml/2006/table">
            <a:tbl>
              <a:tblPr/>
              <a:tblGrid>
                <a:gridCol w="720080"/>
                <a:gridCol w="10945216"/>
              </a:tblGrid>
              <a:tr h="64656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5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原因</a:t>
                      </a:r>
                      <a:endParaRPr lang="zh-CN" sz="25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2913" marR="329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5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为了保持我们所需要的事物特定</a:t>
                      </a:r>
                      <a:r>
                        <a:rPr 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的</a:t>
                      </a:r>
                      <a:r>
                        <a:rPr lang="en-US" alt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</a:t>
                      </a:r>
                      <a:r>
                        <a:rPr 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，</a:t>
                      </a:r>
                      <a:r>
                        <a:rPr lang="zh-CN" sz="25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应当把事物的变化控制</a:t>
                      </a:r>
                      <a:r>
                        <a:rPr 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在</a:t>
                      </a:r>
                      <a:r>
                        <a:rPr lang="en-US" alt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</a:t>
                      </a:r>
                      <a:r>
                        <a:rPr 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的</a:t>
                      </a:r>
                      <a:r>
                        <a:rPr lang="zh-CN" sz="25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范围内，防止过犹不及</a:t>
                      </a:r>
                      <a:endParaRPr lang="zh-CN" sz="25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2913" marR="329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984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5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含义</a:t>
                      </a:r>
                      <a:endParaRPr lang="zh-CN" sz="25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2913" marR="329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5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从思维方式上说，适度原则就是要在“度”的范围内寻求和把握事物发展</a:t>
                      </a:r>
                      <a:r>
                        <a:rPr 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的</a:t>
                      </a:r>
                      <a:r>
                        <a:rPr lang="en-US" alt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________</a:t>
                      </a:r>
                      <a:r>
                        <a:rPr 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的</a:t>
                      </a:r>
                      <a:r>
                        <a:rPr lang="zh-CN" sz="25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原则。适当就是幅度</a:t>
                      </a:r>
                      <a:r>
                        <a:rPr 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“</a:t>
                      </a:r>
                      <a:r>
                        <a:rPr lang="en-US" alt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_____</a:t>
                      </a:r>
                      <a:r>
                        <a:rPr lang="zh-CN" sz="2500" b="1" kern="100" dirty="0" smtClean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”，</a:t>
                      </a:r>
                      <a:r>
                        <a:rPr lang="zh-CN" sz="25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而不是“失当”</a:t>
                      </a:r>
                      <a:endParaRPr lang="zh-CN" sz="25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2913" marR="329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6566"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5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要求</a:t>
                      </a:r>
                      <a:endParaRPr lang="zh-CN" sz="25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2913" marR="329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5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在思考和处理问题时把握好“尺寸”，不犯极端化错误</a:t>
                      </a:r>
                      <a:endParaRPr lang="zh-CN" sz="25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2913" marR="329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31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5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不只是被动地适应事物的存在状态，而是包含着积极地认识和推动事物发展到最佳的状态。适度思维是“得中”而处之的思维。“得中”是把持有度，合适且正好</a:t>
                      </a:r>
                      <a:endParaRPr lang="zh-CN" sz="25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2913" marR="329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984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5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要改变我们不需要的事物的特定的质，就应当积极创造条件，促进事物量的变化，并使其向度的边缘不断发展，使该物转化为他物</a:t>
                      </a:r>
                      <a:endParaRPr lang="zh-CN" sz="25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2913" marR="329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5844153" y="1007730"/>
            <a:ext cx="50687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5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质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10130035" y="1007730"/>
            <a:ext cx="50687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5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度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913011" y="2735922"/>
            <a:ext cx="147348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5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适当程度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5819710" y="2735922"/>
            <a:ext cx="82907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5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得当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548680"/>
            <a:ext cx="10801200" cy="5760639"/>
          </a:xfrm>
        </p:spPr>
        <p:txBody>
          <a:bodyPr>
            <a:normAutofit/>
          </a:bodyPr>
          <a:lstStyle/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solidFill>
                  <a:schemeClr val="accent6">
                    <a:lumMod val="75000"/>
                  </a:schemeClr>
                </a:solidFill>
                <a:latin typeface="方正细黑一简体"/>
                <a:cs typeface="Times New Roman"/>
              </a:rPr>
              <a:t>[</a:t>
            </a:r>
            <a:r>
              <a:rPr lang="zh-CN" altLang="zh-CN" sz="2600" b="1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方正细黑一简体"/>
                <a:cs typeface="Times New Roman"/>
              </a:rPr>
              <a:t>基础微练</a:t>
            </a:r>
            <a:r>
              <a:rPr lang="en-US" altLang="zh-CN" sz="2600" b="1" kern="100" dirty="0">
                <a:solidFill>
                  <a:schemeClr val="accent6">
                    <a:lumMod val="75000"/>
                  </a:schemeClr>
                </a:solidFill>
                <a:latin typeface="宋体"/>
                <a:ea typeface="方正细黑一简体"/>
                <a:cs typeface="Times New Roman"/>
              </a:rPr>
              <a:t>]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(1)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度是一事物保持自身质的稳定性的质的限度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                 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提示：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×　度是一事物保持自身质的稳定性的量的限度。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(2)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在度的范围内，事物的质与量相互否定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                     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提示：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×　在度的范围内，事物的质与量相互结合、相互规定。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(3)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关节点或临界点是事物质变达到的极限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                     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提示：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×　关节点或临界点是事物量变达到的极限，是引起质变的节点。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116632"/>
            <a:ext cx="10801200" cy="6552728"/>
          </a:xfrm>
        </p:spPr>
        <p:txBody>
          <a:bodyPr>
            <a:normAutofit fontScale="92500" lnSpcReduction="10000"/>
          </a:bodyPr>
          <a:lstStyle/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(4)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适度思维是“得中”而处之的思维，“得中”就是凡事都采取折中主义的思维方式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                                                         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提示：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×　适度思维是“得中”而处之的思维，但“得中”不是凡事都采取折中主义的消极的思维方式。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(5)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任何时候都要坚持适度原则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                                    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提示：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×　为了保持我们所需要的事物特定的质，应当把事物的变化控制在度的范围，防止过犹不及。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(6)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要积极促进事物的质变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                                        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提示：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×　当质变对人有利，且量变已达到一定程度时，我们要积极促成事物的质变，使其达到我们所期望的存在状态。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548680"/>
            <a:ext cx="10801200" cy="5760639"/>
          </a:xfrm>
        </p:spPr>
        <p:txBody>
          <a:bodyPr>
            <a:normAutofit lnSpcReduction="10000"/>
          </a:bodyPr>
          <a:lstStyle/>
          <a:p>
            <a:pPr indent="662940" algn="ctr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solidFill>
                  <a:srgbClr val="00B050"/>
                </a:solidFill>
                <a:latin typeface="方正细黑一简体"/>
                <a:cs typeface="Times New Roman"/>
              </a:rPr>
              <a:t>[</a:t>
            </a:r>
            <a:r>
              <a:rPr lang="zh-CN" altLang="zh-CN" sz="2600" b="1" kern="100" dirty="0">
                <a:solidFill>
                  <a:srgbClr val="00B050"/>
                </a:solidFill>
                <a:latin typeface="宋体"/>
                <a:ea typeface="方正细黑一简体"/>
                <a:cs typeface="Times New Roman"/>
              </a:rPr>
              <a:t>高频题点·深化拓展</a:t>
            </a:r>
            <a:r>
              <a:rPr lang="en-US" altLang="zh-CN" sz="2600" b="1" kern="100" dirty="0">
                <a:solidFill>
                  <a:srgbClr val="00B050"/>
                </a:solidFill>
                <a:latin typeface="宋体"/>
                <a:ea typeface="方正细黑一简体"/>
                <a:cs typeface="Times New Roman"/>
              </a:rPr>
              <a:t>]</a:t>
            </a:r>
            <a:endParaRPr lang="zh-CN" altLang="zh-CN" sz="1050" kern="100" dirty="0">
              <a:solidFill>
                <a:srgbClr val="00B050"/>
              </a:solidFill>
              <a:latin typeface="宋体"/>
              <a:cs typeface="Courier New"/>
            </a:endParaRPr>
          </a:p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题 点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2940" algn="ctr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遵循适度原则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2940" algn="ctr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solidFill>
                  <a:srgbClr val="E36C0A"/>
                </a:solidFill>
                <a:latin typeface="方正细黑一简体"/>
                <a:cs typeface="Times New Roman"/>
              </a:rPr>
              <a:t> [</a:t>
            </a:r>
            <a:r>
              <a:rPr lang="zh-CN" altLang="zh-CN" sz="2600" b="1" kern="100" dirty="0">
                <a:solidFill>
                  <a:srgbClr val="E36C0A"/>
                </a:solidFill>
                <a:latin typeface="宋体"/>
                <a:ea typeface="方正细黑一简体"/>
                <a:cs typeface="Times New Roman"/>
              </a:rPr>
              <a:t>考法感悟</a:t>
            </a:r>
            <a:r>
              <a:rPr lang="en-US" altLang="zh-CN" sz="2600" b="1" kern="100" dirty="0">
                <a:solidFill>
                  <a:srgbClr val="E36C0A"/>
                </a:solidFill>
                <a:latin typeface="宋体"/>
                <a:ea typeface="方正细黑一简体"/>
                <a:cs typeface="Times New Roman"/>
              </a:rPr>
              <a:t>]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marL="539750" indent="-53975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1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在富有文化味和生活气的二十四节气中，小满是个特殊的存在。有小暑也有大暑，有小雪也有大雪，有小寒也有大寒，唯独小满，没有大满与之对应，这是因为中国人认为过满招损，过满则溢，小满不多不少，一切刚刚好。这启示我们做事情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要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                      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1412776"/>
            <a:ext cx="10801200" cy="4104456"/>
          </a:xfrm>
        </p:spPr>
        <p:txBody>
          <a:bodyPr>
            <a:normAutofit/>
          </a:bodyPr>
          <a:lstStyle/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①注意分寸，把握适度原则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②积极创造条件，维持事物稳定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③坚持折中思维，适应事物的存在状态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④注意质变的节点，防止不利的质变发生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A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．①③</a:t>
            </a:r>
            <a:r>
              <a:rPr lang="en-US" altLang="zh-CN" sz="2600" b="1" kern="100" dirty="0">
                <a:latin typeface="方正细黑一简体"/>
                <a:cs typeface="Times New Roman"/>
              </a:rPr>
              <a:t>  B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．②③</a:t>
            </a:r>
            <a:r>
              <a:rPr lang="en-US" altLang="zh-CN" sz="2600" b="1" kern="100" dirty="0">
                <a:latin typeface="方正细黑一简体"/>
                <a:cs typeface="Times New Roman"/>
              </a:rPr>
              <a:t>  C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．①④</a:t>
            </a:r>
            <a:r>
              <a:rPr lang="en-US" altLang="zh-CN" sz="2600" b="1" kern="100" dirty="0">
                <a:latin typeface="方正细黑一简体"/>
                <a:cs typeface="Times New Roman"/>
              </a:rPr>
              <a:t>  D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．②④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1268760"/>
            <a:ext cx="10801200" cy="4104456"/>
          </a:xfrm>
        </p:spPr>
        <p:txBody>
          <a:bodyPr>
            <a:normAutofit/>
          </a:bodyPr>
          <a:lstStyle/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答案：</a:t>
            </a:r>
            <a:r>
              <a:rPr lang="en-US" altLang="zh-CN" sz="2600" b="1" kern="100" dirty="0">
                <a:latin typeface="方正细黑一简体"/>
                <a:cs typeface="Times New Roman"/>
              </a:rPr>
              <a:t>C</a:t>
            </a:r>
            <a:endParaRPr lang="en-US" altLang="zh-CN" sz="2600" b="1" kern="100" dirty="0" smtClean="0">
              <a:solidFill>
                <a:srgbClr val="FF0000"/>
              </a:solidFill>
              <a:latin typeface="宋体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 smtClean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解</a:t>
            </a: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析</a:t>
            </a:r>
            <a:r>
              <a:rPr lang="zh-CN" altLang="zh-CN" sz="2600" b="1" kern="100" dirty="0" smtClean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：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“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过满招损，过满则溢”启示我们要注意分寸，把握适度原则，控制好质变的节点，防止事物向不利方向转化，①④正确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endParaRPr lang="en-US" altLang="zh-CN" sz="2600" b="1" kern="100" dirty="0" smtClean="0">
              <a:latin typeface="宋体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积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极创造条件，推动事物向有利方向转化，②错误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endParaRPr lang="en-US" altLang="zh-CN" sz="2600" b="1" kern="100" dirty="0" smtClean="0">
              <a:latin typeface="宋体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“折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中思维”是消极的思维方式，③不选。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1052736"/>
            <a:ext cx="10801200" cy="4536504"/>
          </a:xfrm>
        </p:spPr>
        <p:txBody>
          <a:bodyPr>
            <a:normAutofit/>
          </a:bodyPr>
          <a:lstStyle/>
          <a:p>
            <a:pPr marL="539750" indent="-53975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2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．一个人的正常血压是舒张压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60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—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90 mmHg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，收缩压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90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—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140 mmHg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，低于或高于这个数量界限，都不正常，会发生病变。这说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明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      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A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．要保持质的稳定性就要把事物的变化控制在度的范围内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B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．掌握适度原则就是任何时候都要防止质变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C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．凡事都要采取折中主义的科学思维方式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D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．必须始终保持事物质的稳定性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1268760"/>
            <a:ext cx="10801200" cy="3960440"/>
          </a:xfrm>
        </p:spPr>
        <p:txBody>
          <a:bodyPr>
            <a:normAutofit/>
          </a:bodyPr>
          <a:lstStyle/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答案：</a:t>
            </a:r>
            <a:r>
              <a:rPr lang="en-US" altLang="zh-CN" sz="2600" b="1" kern="100" dirty="0">
                <a:latin typeface="方正细黑一简体"/>
                <a:cs typeface="Times New Roman"/>
              </a:rPr>
              <a:t>A</a:t>
            </a:r>
            <a:endParaRPr lang="en-US" altLang="zh-CN" sz="2600" b="1" kern="100" dirty="0" smtClean="0">
              <a:solidFill>
                <a:srgbClr val="FF0000"/>
              </a:solidFill>
              <a:latin typeface="宋体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 smtClean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解</a:t>
            </a: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析</a:t>
            </a:r>
            <a:r>
              <a:rPr lang="zh-CN" altLang="zh-CN" sz="2600" b="1" kern="100" dirty="0" smtClean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：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要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避免发生病变，就要保持舒张压和收缩压都在合适的范围内，体现了适度原则，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A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正确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endParaRPr lang="en-US" altLang="zh-CN" sz="2600" b="1" kern="100" dirty="0" smtClean="0">
              <a:latin typeface="宋体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在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需要质变的时候，也要抓住机会积极促成质变，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B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、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D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错误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endParaRPr lang="en-US" altLang="zh-CN" sz="2600" b="1" kern="100" dirty="0" smtClean="0">
              <a:latin typeface="宋体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折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中主义不是科学的思维方式，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C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排除。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548680"/>
            <a:ext cx="10801200" cy="6120680"/>
          </a:xfrm>
        </p:spPr>
        <p:txBody>
          <a:bodyPr>
            <a:normAutofit lnSpcReduction="10000"/>
          </a:bodyPr>
          <a:lstStyle/>
          <a:p>
            <a:pPr marL="539750" indent="-53975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3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．当人们沉溺于“指尖社交”长时间低头看手机时，颈椎病就找上门了。据清华大学力学专家分析，人们低头时，前屈极限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下巴到胸骨的状态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)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只能是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45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°， 前屈幅度达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30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°就会影响到颈椎；长期处于极度前屈状态，则会对颈椎造成伤害。因此，低头族患颈椎病的概率极大。这说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明</a:t>
            </a:r>
            <a:r>
              <a:rPr lang="en-US" altLang="zh-CN" sz="2600" b="1" kern="100" dirty="0" smtClean="0">
                <a:latin typeface="宋体"/>
                <a:ea typeface="方正细黑一简体"/>
                <a:cs typeface="Times New Roman"/>
              </a:rPr>
              <a:t>                                                  (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　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A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．应坚持适度原则，防止不利质变的发生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B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．量变达到一定程度必然会引起不利的质变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C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．任何事物既有好的一面也有坏的一面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294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latin typeface="方正细黑一简体"/>
                <a:cs typeface="Times New Roman"/>
              </a:rPr>
              <a:t>D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．新事物的发展道路是曲折的、迂回的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1052736"/>
            <a:ext cx="10801200" cy="3960440"/>
          </a:xfrm>
        </p:spPr>
        <p:txBody>
          <a:bodyPr>
            <a:normAutofit/>
          </a:bodyPr>
          <a:lstStyle/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答案：</a:t>
            </a:r>
            <a:r>
              <a:rPr lang="en-US" altLang="zh-CN" sz="2600" b="1" kern="100" dirty="0">
                <a:latin typeface="方正细黑一简体"/>
                <a:cs typeface="Times New Roman"/>
              </a:rPr>
              <a:t>A</a:t>
            </a:r>
            <a:endParaRPr lang="en-US" altLang="zh-CN" sz="2600" b="1" kern="100" dirty="0" smtClean="0">
              <a:solidFill>
                <a:srgbClr val="FF0000"/>
              </a:solidFill>
              <a:latin typeface="宋体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 smtClean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解</a:t>
            </a:r>
            <a:r>
              <a:rPr lang="zh-CN" altLang="zh-CN" sz="2600" b="1" kern="100" dirty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析</a:t>
            </a:r>
            <a:r>
              <a:rPr lang="zh-CN" altLang="zh-CN" sz="2600" b="1" kern="100" dirty="0" smtClean="0">
                <a:solidFill>
                  <a:srgbClr val="FF0000"/>
                </a:solidFill>
                <a:latin typeface="宋体"/>
                <a:ea typeface="方正细黑一简体"/>
                <a:cs typeface="Times New Roman"/>
              </a:rPr>
              <a:t>：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材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料说明应坚持适度原则，防止不利质变的发生，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A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正确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endParaRPr lang="en-US" altLang="zh-CN" sz="2600" b="1" kern="100" dirty="0" smtClean="0">
              <a:latin typeface="宋体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质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变不一定是不利的质变，也可能是发展，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B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错误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endParaRPr lang="en-US" altLang="zh-CN" sz="2600" b="1" kern="100" dirty="0" smtClean="0">
              <a:latin typeface="宋体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任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何事物都有对立统一的两个方面，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C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错误</a:t>
            </a: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。</a:t>
            </a:r>
            <a:endParaRPr lang="en-US" altLang="zh-CN" sz="2600" b="1" kern="100" dirty="0" smtClean="0">
              <a:latin typeface="宋体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zh-CN" altLang="zh-CN" sz="2600" b="1" kern="100" dirty="0" smtClean="0">
                <a:latin typeface="宋体"/>
                <a:ea typeface="方正细黑一简体"/>
                <a:cs typeface="Times New Roman"/>
              </a:rPr>
              <a:t>材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料没有体现</a:t>
            </a:r>
            <a:r>
              <a:rPr lang="en-US" altLang="zh-CN" sz="2600" b="1" kern="100" dirty="0">
                <a:latin typeface="宋体"/>
                <a:ea typeface="方正细黑一简体"/>
                <a:cs typeface="Times New Roman"/>
              </a:rPr>
              <a:t>D</a:t>
            </a:r>
            <a:r>
              <a:rPr lang="zh-CN" altLang="zh-CN" sz="2600" b="1" kern="100" dirty="0">
                <a:latin typeface="宋体"/>
                <a:ea typeface="方正细黑一简体"/>
                <a:cs typeface="Times New Roman"/>
              </a:rPr>
              <a:t>，排除。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tabLst>
                <a:tab pos="809625" algn="l"/>
              </a:tabLst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-99392"/>
            <a:ext cx="10801200" cy="1368152"/>
          </a:xfrm>
        </p:spPr>
        <p:txBody>
          <a:bodyPr>
            <a:normAutofit lnSpcReduction="10000"/>
          </a:bodyPr>
          <a:lstStyle/>
          <a:p>
            <a:pPr indent="662940" algn="ctr">
              <a:lnSpc>
                <a:spcPct val="17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CN" sz="2600" b="1" kern="100" dirty="0">
                <a:solidFill>
                  <a:srgbClr val="E36C0A"/>
                </a:solidFill>
                <a:latin typeface="宋体"/>
                <a:ea typeface="方正细黑一简体"/>
                <a:cs typeface="Times New Roman"/>
              </a:rPr>
              <a:t>[</a:t>
            </a:r>
            <a:r>
              <a:rPr lang="zh-CN" altLang="zh-CN" sz="2600" b="1" kern="100" dirty="0">
                <a:solidFill>
                  <a:srgbClr val="E36C0A"/>
                </a:solidFill>
                <a:latin typeface="宋体"/>
                <a:ea typeface="方正细黑一简体"/>
                <a:cs typeface="Times New Roman"/>
              </a:rPr>
              <a:t>深化认知</a:t>
            </a:r>
            <a:r>
              <a:rPr lang="en-US" altLang="zh-CN" sz="2600" b="1" kern="100" dirty="0">
                <a:solidFill>
                  <a:srgbClr val="E36C0A"/>
                </a:solidFill>
                <a:latin typeface="宋体"/>
                <a:ea typeface="方正细黑一简体"/>
                <a:cs typeface="Times New Roman"/>
              </a:rPr>
              <a:t>]</a:t>
            </a:r>
            <a:endParaRPr lang="zh-CN" altLang="zh-CN" sz="1050" kern="100" dirty="0">
              <a:latin typeface="宋体"/>
              <a:cs typeface="Courier New"/>
            </a:endParaRPr>
          </a:p>
          <a:p>
            <a:r>
              <a:rPr lang="zh-CN" altLang="zh-CN" sz="2600" b="1" kern="100" dirty="0">
                <a:ea typeface="方正细黑一简体"/>
                <a:cs typeface="Times New Roman"/>
              </a:rPr>
              <a:t>遵循适度原则的具体要求</a:t>
            </a:r>
            <a:endParaRPr lang="zh-CN" altLang="en-US" sz="26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169657"/>
              </p:ext>
            </p:extLst>
          </p:nvPr>
        </p:nvGraphicFramePr>
        <p:xfrm>
          <a:off x="192931" y="1431417"/>
          <a:ext cx="11809312" cy="5317978"/>
        </p:xfrm>
        <a:graphic>
          <a:graphicData uri="http://schemas.openxmlformats.org/drawingml/2006/table">
            <a:tbl>
              <a:tblPr/>
              <a:tblGrid>
                <a:gridCol w="2420542"/>
                <a:gridCol w="7408326"/>
                <a:gridCol w="1980444"/>
              </a:tblGrid>
              <a:tr h="46308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2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情况</a:t>
                      </a:r>
                      <a:endParaRPr lang="zh-CN" sz="22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7105" marR="27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2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要求</a:t>
                      </a:r>
                      <a:endParaRPr lang="zh-CN" sz="22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27105" marR="27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2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举例</a:t>
                      </a:r>
                      <a:endParaRPr lang="zh-CN" sz="22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27105" marR="27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233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2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一定范围的量变有利，超过一定度的量变产生不利影响</a:t>
                      </a:r>
                      <a:endParaRPr lang="zh-CN" sz="22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7105" marR="27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2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为了保持我们所需要的事物特定的质，应当把事物的变化控制在度的范围内，防止过犹不及。适度原则就是要在“度”的范围内寻求和把握事物发展的适当程度的原则</a:t>
                      </a:r>
                      <a:endParaRPr lang="zh-CN" sz="22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7105" marR="27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2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睡眠、吃药、喝酒、锻炼、用脑……要适度</a:t>
                      </a:r>
                      <a:endParaRPr lang="zh-CN" sz="22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7105" marR="27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233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2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事物的量变和质变都产生积极影响</a:t>
                      </a:r>
                      <a:endParaRPr lang="zh-CN" sz="22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27105" marR="27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2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要改变我们不需要的事物的特定的质，就应当积极创造条件，促进事物量的变化，并使其向度的边缘不断发展，使该物转化为他物。量变已达到一定程度时，我们要积极促成事物的质变，使其达到我们所期望的存在状态</a:t>
                      </a:r>
                      <a:endParaRPr lang="zh-CN" sz="22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7105" marR="27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2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知识积累、生产力发展……</a:t>
                      </a:r>
                      <a:endParaRPr lang="zh-CN" sz="22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7105" marR="27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616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200" b="1" kern="10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事物的质变乃至量变都产生不利影响</a:t>
                      </a:r>
                      <a:endParaRPr lang="zh-CN" sz="22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27105" marR="27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2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要防微杜渐，勿以恶小而为之，防止事物量变、质变</a:t>
                      </a:r>
                      <a:endParaRPr lang="zh-CN" sz="22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7105" marR="27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655" algn="l"/>
                        </a:tabLst>
                      </a:pPr>
                      <a:r>
                        <a:rPr lang="zh-CN" sz="2200" b="1" kern="100" dirty="0">
                          <a:effectLst/>
                          <a:latin typeface="宋体"/>
                          <a:ea typeface="方正细黑一简体"/>
                          <a:cs typeface="Times New Roman"/>
                        </a:rPr>
                        <a:t>吸烟、坏事、不良习惯……</a:t>
                      </a:r>
                      <a:endParaRPr lang="zh-CN" sz="22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7105" marR="27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779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8161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007" y="1497547"/>
            <a:ext cx="944421" cy="3513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811" y="1502660"/>
            <a:ext cx="9578899" cy="3495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816131">
            <a:hlinkClick r:id="rId5" action="ppaction://hlinkfile"/>
          </p:cNvPr>
          <p:cNvSpPr txBox="1"/>
          <p:nvPr/>
        </p:nvSpPr>
        <p:spPr>
          <a:xfrm>
            <a:off x="759568" y="1988840"/>
            <a:ext cx="10371137" cy="249299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600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6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zh-CN" altLang="en-US" sz="26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课时跟踪</a:t>
            </a:r>
            <a:r>
              <a:rPr lang="zh-CN" altLang="zh-CN" sz="2600" b="1" dirty="0">
                <a:latin typeface="黑体" panose="02010600030101010101" pitchFamily="2" charset="-122"/>
                <a:ea typeface="黑体" panose="02010600030101010101" pitchFamily="2" charset="-122"/>
              </a:rPr>
              <a:t>检测</a:t>
            </a:r>
            <a:r>
              <a:rPr lang="zh-CN" altLang="zh-CN" sz="26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zh-CN" altLang="zh-CN" sz="26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见</a:t>
            </a:r>
            <a:r>
              <a:rPr lang="zh-CN" altLang="zh-CN" sz="26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zh-CN" altLang="en-US" sz="26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课时跟踪检测</a:t>
            </a:r>
            <a:r>
              <a:rPr lang="zh-CN" altLang="en-US" sz="26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zh-CN" altLang="en-US" sz="26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六</a:t>
            </a:r>
            <a:r>
              <a:rPr lang="zh-CN" altLang="en-US" sz="26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6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宋体" pitchFamily="2" charset="-122"/>
              </a:rPr>
              <a:t> </a:t>
            </a:r>
            <a:r>
              <a:rPr kumimoji="0" lang="en-US" altLang="zh-CN" sz="2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隶书" pitchFamily="49" charset="-122"/>
                <a:ea typeface="隶书" pitchFamily="49" charset="-122"/>
                <a:hlinkClick r:id="rId6" action="ppaction://hlinkfile"/>
              </a:rPr>
              <a:t>(</a:t>
            </a:r>
            <a:r>
              <a:rPr kumimoji="0" lang="zh-CN" altLang="zh-CN" sz="2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隶书" pitchFamily="49" charset="-122"/>
                <a:ea typeface="隶书" pitchFamily="49" charset="-122"/>
                <a:hlinkClick r:id="rId6" action="ppaction://hlinkfile"/>
              </a:rPr>
              <a:t>单击进入电子文档</a:t>
            </a:r>
            <a:r>
              <a:rPr kumimoji="0" lang="en-US" altLang="zh-CN" sz="2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隶书" pitchFamily="49" charset="-122"/>
                <a:ea typeface="隶书" pitchFamily="49" charset="-122"/>
                <a:hlinkClick r:id="rId6" action="ppaction://hlinkfile"/>
              </a:rPr>
              <a:t>)</a:t>
            </a:r>
            <a:endParaRPr kumimoji="0" lang="en-US" altLang="zh-CN" sz="2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隶书" pitchFamily="49" charset="-122"/>
              <a:ea typeface="隶书" pitchFamily="49" charset="-122"/>
            </a:endParaRP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966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89929" y="1453852"/>
            <a:ext cx="2263769" cy="2263180"/>
            <a:chOff x="1278794" y="3334906"/>
            <a:chExt cx="914014" cy="914014"/>
          </a:xfrm>
        </p:grpSpPr>
        <p:grpSp>
          <p:nvGrpSpPr>
            <p:cNvPr id="10" name="组合 9"/>
            <p:cNvGrpSpPr/>
            <p:nvPr/>
          </p:nvGrpSpPr>
          <p:grpSpPr>
            <a:xfrm>
              <a:off x="1278794" y="3334906"/>
              <a:ext cx="914014" cy="914014"/>
              <a:chOff x="304800" y="673084"/>
              <a:chExt cx="4000500" cy="4000513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2" name="同心圆 11"/>
              <p:cNvSpPr/>
              <p:nvPr/>
            </p:nvSpPr>
            <p:spPr>
              <a:xfrm>
                <a:off x="304800" y="673084"/>
                <a:ext cx="4000500" cy="4000513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392111" y="760411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1458639" y="3465722"/>
              <a:ext cx="532149" cy="5842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8800" b="1" dirty="0" smtClean="0">
                  <a:solidFill>
                    <a:srgbClr val="990000"/>
                  </a:solidFill>
                  <a:latin typeface="方正黑体_GBK" panose="03000509000000000000" pitchFamily="65" charset="-122"/>
                  <a:ea typeface="方正黑体_GBK" panose="03000509000000000000" pitchFamily="65" charset="-122"/>
                </a:rPr>
                <a:t>谢</a:t>
              </a:r>
              <a:endParaRPr lang="zh-CN" altLang="en-US" sz="8800" b="1" dirty="0">
                <a:solidFill>
                  <a:srgbClr val="990000"/>
                </a:solidFill>
                <a:latin typeface="方正黑体_GBK" panose="03000509000000000000" pitchFamily="65" charset="-122"/>
                <a:ea typeface="方正黑体_GBK" panose="03000509000000000000" pitchFamily="65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401770" y="2966020"/>
            <a:ext cx="2263769" cy="2263180"/>
            <a:chOff x="1278794" y="3334906"/>
            <a:chExt cx="914014" cy="914014"/>
          </a:xfrm>
        </p:grpSpPr>
        <p:grpSp>
          <p:nvGrpSpPr>
            <p:cNvPr id="15" name="组合 14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7" name="同心圆 1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1461947" y="3521010"/>
              <a:ext cx="530206" cy="5842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sz="8800" b="1" dirty="0">
                  <a:solidFill>
                    <a:srgbClr val="990000"/>
                  </a:solidFill>
                  <a:latin typeface="方正黑体_GBK" panose="03000509000000000000" pitchFamily="65" charset="-122"/>
                  <a:ea typeface="方正黑体_GBK" panose="03000509000000000000" pitchFamily="65" charset="-122"/>
                  <a:cs typeface="经典行楷简" panose="02010609000101010101" pitchFamily="49" charset="-122"/>
                </a:rPr>
                <a:t>谢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354098" y="1278904"/>
            <a:ext cx="2263769" cy="2263180"/>
            <a:chOff x="1278794" y="3334906"/>
            <a:chExt cx="914014" cy="914014"/>
          </a:xfrm>
        </p:grpSpPr>
        <p:grpSp>
          <p:nvGrpSpPr>
            <p:cNvPr id="20" name="组合 19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2" name="同心圆 2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1477140" y="3523008"/>
              <a:ext cx="530206" cy="5842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8800" b="1" dirty="0" smtClean="0">
                  <a:solidFill>
                    <a:srgbClr val="990000"/>
                  </a:solidFill>
                  <a:latin typeface="方正黑体_GBK" panose="03000509000000000000" pitchFamily="65" charset="-122"/>
                  <a:ea typeface="方正黑体_GBK" panose="03000509000000000000" pitchFamily="65" charset="-122"/>
                </a:rPr>
                <a:t>观</a:t>
              </a:r>
              <a:endParaRPr lang="zh-CN" altLang="en-US" sz="8800" b="1" dirty="0">
                <a:solidFill>
                  <a:srgbClr val="990000"/>
                </a:solidFill>
                <a:latin typeface="方正黑体_GBK" panose="03000509000000000000" pitchFamily="65" charset="-122"/>
                <a:ea typeface="方正黑体_GBK" panose="03000509000000000000" pitchFamily="65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450442" y="2501039"/>
            <a:ext cx="2263769" cy="2263180"/>
            <a:chOff x="1278794" y="3334906"/>
            <a:chExt cx="914014" cy="914014"/>
          </a:xfrm>
        </p:grpSpPr>
        <p:grpSp>
          <p:nvGrpSpPr>
            <p:cNvPr id="25" name="组合 24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3" name="同心圆 3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425172" y="831520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1496641" y="3503457"/>
              <a:ext cx="530206" cy="5842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8800" b="1" dirty="0" smtClean="0">
                  <a:solidFill>
                    <a:srgbClr val="990000"/>
                  </a:solidFill>
                  <a:latin typeface="方正黑体_GBK" panose="03000509000000000000" pitchFamily="65" charset="-122"/>
                  <a:ea typeface="方正黑体_GBK" panose="03000509000000000000" pitchFamily="65" charset="-122"/>
                </a:rPr>
                <a:t>看</a:t>
              </a:r>
              <a:endParaRPr lang="zh-CN" altLang="en-US" sz="8800" b="1" dirty="0">
                <a:solidFill>
                  <a:srgbClr val="990000"/>
                </a:solidFill>
                <a:latin typeface="方正黑体_GBK" panose="03000509000000000000" pitchFamily="65" charset="-122"/>
                <a:ea typeface="方正黑体_GBK" panose="03000509000000000000" pitchFamily="65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36947" y="1628800"/>
            <a:ext cx="11496070" cy="2925098"/>
            <a:chOff x="1260022" y="2163164"/>
            <a:chExt cx="6960165" cy="1748634"/>
          </a:xfrm>
          <a:noFill/>
          <a:effectLst>
            <a:outerShdw blurRad="76200" dist="38100" dir="5400000" algn="t" rotWithShape="0">
              <a:prstClr val="black">
                <a:alpha val="28000"/>
              </a:prstClr>
            </a:outerShdw>
          </a:effectLst>
        </p:grpSpPr>
        <p:sp>
          <p:nvSpPr>
            <p:cNvPr id="28" name="Arc 54"/>
            <p:cNvSpPr/>
            <p:nvPr/>
          </p:nvSpPr>
          <p:spPr bwMode="auto">
            <a:xfrm>
              <a:off x="4740104" y="2171757"/>
              <a:ext cx="1740042" cy="1740041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hangingPunct="0">
                <a:defRPr/>
              </a:pPr>
              <a:endParaRPr lang="en-US">
                <a:solidFill>
                  <a:srgbClr val="00B48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Arc 42"/>
            <p:cNvSpPr/>
            <p:nvPr/>
          </p:nvSpPr>
          <p:spPr bwMode="auto">
            <a:xfrm>
              <a:off x="1260022" y="2171757"/>
              <a:ext cx="1740042" cy="1740041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hangingPunct="0">
                <a:defRPr/>
              </a:pPr>
              <a:endParaRPr lang="en-US">
                <a:solidFill>
                  <a:srgbClr val="00B48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Arc 40"/>
            <p:cNvSpPr/>
            <p:nvPr/>
          </p:nvSpPr>
          <p:spPr bwMode="auto">
            <a:xfrm rot="10800000">
              <a:off x="3000064" y="2163164"/>
              <a:ext cx="1740041" cy="1740041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hangingPunct="0">
                <a:defRPr/>
              </a:pPr>
              <a:endParaRPr lang="en-US">
                <a:solidFill>
                  <a:srgbClr val="00B48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Arc 52"/>
            <p:cNvSpPr/>
            <p:nvPr/>
          </p:nvSpPr>
          <p:spPr bwMode="auto">
            <a:xfrm rot="10800000">
              <a:off x="6480146" y="2163164"/>
              <a:ext cx="1740041" cy="1740041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hangingPunct="0">
                <a:defRPr/>
              </a:pPr>
              <a:endParaRPr lang="en-US">
                <a:solidFill>
                  <a:srgbClr val="00B48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2850921"/>
      </p:ext>
    </p:extLst>
  </p:cSld>
  <p:clrMapOvr>
    <a:masterClrMapping/>
  </p:clrMapOvr>
  <p:transition spd="slow" advClick="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44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44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4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351</TotalTime>
  <Words>3422</Words>
  <Application>Microsoft Office PowerPoint</Application>
  <PresentationFormat>自定义</PresentationFormat>
  <Paragraphs>226</Paragraphs>
  <Slides>34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35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xb21cn</dc:creator>
  <cp:lastModifiedBy>xb21cn</cp:lastModifiedBy>
  <cp:revision>142</cp:revision>
  <dcterms:created xsi:type="dcterms:W3CDTF">2021-04-02T06:41:31Z</dcterms:created>
  <dcterms:modified xsi:type="dcterms:W3CDTF">2023-02-16T06:23:13Z</dcterms:modified>
</cp:coreProperties>
</file>